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34"/>
  </p:notesMasterIdLst>
  <p:sldIdLst>
    <p:sldId id="256" r:id="rId2"/>
    <p:sldId id="374" r:id="rId3"/>
    <p:sldId id="375" r:id="rId4"/>
    <p:sldId id="376" r:id="rId5"/>
    <p:sldId id="377" r:id="rId6"/>
    <p:sldId id="378" r:id="rId7"/>
    <p:sldId id="379" r:id="rId8"/>
    <p:sldId id="380" r:id="rId9"/>
    <p:sldId id="381" r:id="rId10"/>
    <p:sldId id="382" r:id="rId11"/>
    <p:sldId id="383" r:id="rId12"/>
    <p:sldId id="384" r:id="rId13"/>
    <p:sldId id="385" r:id="rId14"/>
    <p:sldId id="386" r:id="rId15"/>
    <p:sldId id="387" r:id="rId16"/>
    <p:sldId id="388" r:id="rId17"/>
    <p:sldId id="389" r:id="rId18"/>
    <p:sldId id="390" r:id="rId19"/>
    <p:sldId id="391" r:id="rId20"/>
    <p:sldId id="392" r:id="rId21"/>
    <p:sldId id="393" r:id="rId22"/>
    <p:sldId id="394" r:id="rId23"/>
    <p:sldId id="395" r:id="rId24"/>
    <p:sldId id="396" r:id="rId25"/>
    <p:sldId id="397" r:id="rId26"/>
    <p:sldId id="398" r:id="rId27"/>
    <p:sldId id="399" r:id="rId28"/>
    <p:sldId id="400" r:id="rId29"/>
    <p:sldId id="401" r:id="rId30"/>
    <p:sldId id="402" r:id="rId31"/>
    <p:sldId id="407" r:id="rId32"/>
    <p:sldId id="373" r:id="rId3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3" autoAdjust="0"/>
    <p:restoredTop sz="94660"/>
  </p:normalViewPr>
  <p:slideViewPr>
    <p:cSldViewPr>
      <p:cViewPr varScale="1">
        <p:scale>
          <a:sx n="79" d="100"/>
          <a:sy n="79" d="100"/>
        </p:scale>
        <p:origin x="-102" y="-252"/>
      </p:cViewPr>
      <p:guideLst>
        <p:guide orient="horz" pos="2160"/>
        <p:guide pos="2880"/>
      </p:guideLst>
    </p:cSldViewPr>
  </p:slideViewPr>
  <p:notesTextViewPr>
    <p:cViewPr>
      <p:scale>
        <a:sx n="100" d="100"/>
        <a:sy n="100" d="100"/>
      </p:scale>
      <p:origin x="0" y="0"/>
    </p:cViewPr>
  </p:notesTextViewPr>
  <p:notesViewPr>
    <p:cSldViewPr>
      <p:cViewPr varScale="1">
        <p:scale>
          <a:sx n="92" d="100"/>
          <a:sy n="92" d="100"/>
        </p:scale>
        <p:origin x="-37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3/3/2014</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30715480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9CFA901-9B9F-4FF7-BB42-739462939307}" type="slidenum">
              <a:rPr lang="en-CA" smtClean="0"/>
              <a:pPr>
                <a:defRPr/>
              </a:pPr>
              <a:t>10</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B401811-8A27-47BF-AE2C-F0A53C6CAEF9}" type="slidenum">
              <a:rPr lang="en-CA" smtClean="0"/>
              <a:pPr>
                <a:defRPr/>
              </a:pPr>
              <a:t>11</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541516B-12FD-47AF-8BE2-CE5AAFF761E0}" type="slidenum">
              <a:rPr lang="en-CA" smtClean="0"/>
              <a:pPr>
                <a:defRPr/>
              </a:pPr>
              <a:t>12</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DB6280D-D48E-491C-9412-C6A9548AA73D}" type="slidenum">
              <a:rPr lang="en-CA" smtClean="0"/>
              <a:pPr>
                <a:defRPr/>
              </a:pPr>
              <a:t>13</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7607356-B7AE-48F1-886F-C5A2225F798D}" type="slidenum">
              <a:rPr lang="en-CA" smtClean="0"/>
              <a:pPr>
                <a:defRPr/>
              </a:pPr>
              <a:t>14</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FDF1156-595E-4A07-8583-1B1B02FA9F66}" type="slidenum">
              <a:rPr lang="en-CA" smtClean="0"/>
              <a:pPr>
                <a:defRPr/>
              </a:pPr>
              <a:t>15</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BBFE957-419B-4FBE-A438-8F0A39A3C7BB}" type="slidenum">
              <a:rPr lang="en-CA" smtClean="0"/>
              <a:pPr>
                <a:defRPr/>
              </a:pPr>
              <a:t>16</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5023775-7879-448B-A219-B399493DA6AA}" type="slidenum">
              <a:rPr lang="en-CA" smtClean="0"/>
              <a:pPr>
                <a:defRPr/>
              </a:pPr>
              <a:t>17</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855D4FA-1350-40C4-831E-B0734D50C6A5}" type="slidenum">
              <a:rPr lang="en-CA" smtClean="0"/>
              <a:pPr>
                <a:defRPr/>
              </a:pPr>
              <a:t>18</a:t>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104EB03-4FA1-429C-940E-DBECFC7243E8}" type="slidenum">
              <a:rPr lang="en-CA" smtClean="0"/>
              <a:pPr>
                <a:defRPr/>
              </a:pPr>
              <a:t>19</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06D49F0-35F3-47BB-A22E-22BF20E6069A}" type="slidenum">
              <a:rPr lang="en-CA" smtClean="0"/>
              <a:pPr>
                <a:defRPr/>
              </a:pPr>
              <a:t>2</a:t>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79D441C-F94B-4F9D-AC2A-F47FB40066C3}" type="slidenum">
              <a:rPr lang="en-CA" smtClean="0"/>
              <a:pPr>
                <a:defRPr/>
              </a:pPr>
              <a:t>20</a:t>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908724F-41A5-4A21-A568-8A2B7079AD9B}" type="slidenum">
              <a:rPr lang="en-CA" smtClean="0"/>
              <a:pPr>
                <a:defRPr/>
              </a:pPr>
              <a:t>21</a:t>
            </a:fld>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C9ABE99-8617-4038-B1D0-0945F23B12D5}" type="slidenum">
              <a:rPr lang="en-CA" smtClean="0"/>
              <a:pPr>
                <a:defRPr/>
              </a:pPr>
              <a:t>22</a:t>
            </a:fld>
            <a:endParaRPr lang="en-C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59F0BAC-D275-4538-AD79-03E89732EE5C}" type="slidenum">
              <a:rPr lang="en-CA" smtClean="0"/>
              <a:pPr>
                <a:defRPr/>
              </a:pPr>
              <a:t>23</a:t>
            </a:fld>
            <a:endParaRPr lang="en-C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C1802A1-0888-419E-B3AA-8ACB7E41CA68}" type="slidenum">
              <a:rPr lang="en-CA" smtClean="0"/>
              <a:pPr>
                <a:defRPr/>
              </a:pPr>
              <a:t>24</a:t>
            </a:fld>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E8E0C9F-3BE1-4CEE-91A4-2EBFC4AFCA64}" type="slidenum">
              <a:rPr lang="en-CA" smtClean="0"/>
              <a:pPr>
                <a:defRPr/>
              </a:pPr>
              <a:t>25</a:t>
            </a:fld>
            <a:endParaRPr lang="en-C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D490D9C-81CF-482A-B9FC-1F1F08B1C1EA}" type="slidenum">
              <a:rPr lang="en-CA" smtClean="0"/>
              <a:pPr>
                <a:defRPr/>
              </a:pPr>
              <a:t>26</a:t>
            </a:fld>
            <a:endParaRPr lang="en-C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4174B1D-E8E3-4200-95EB-F9994C673E07}" type="slidenum">
              <a:rPr lang="en-CA" smtClean="0"/>
              <a:pPr>
                <a:defRPr/>
              </a:pPr>
              <a:t>27</a:t>
            </a:fld>
            <a:endParaRPr lang="en-C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1F7B09B-5996-4384-8C05-601FAFC78543}" type="slidenum">
              <a:rPr lang="en-CA" smtClean="0"/>
              <a:pPr>
                <a:defRPr/>
              </a:pPr>
              <a:t>28</a:t>
            </a:fld>
            <a:endParaRPr lang="en-C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9D5EDCE-640A-401A-BA8C-8422105E1C45}" type="slidenum">
              <a:rPr lang="en-CA" smtClean="0"/>
              <a:pPr>
                <a:defRPr/>
              </a:pPr>
              <a:t>29</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9A98627-1443-41F9-93F0-C8F6A6FE9DF8}" type="slidenum">
              <a:rPr lang="en-CA" smtClean="0"/>
              <a:pPr>
                <a:defRPr/>
              </a:pPr>
              <a:t>3</a:t>
            </a:fld>
            <a:endParaRPr lang="en-C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A33892F-557D-4990-A27D-F1B6B8911BC5}" type="slidenum">
              <a:rPr lang="en-CA" smtClean="0"/>
              <a:pPr>
                <a:defRPr/>
              </a:pPr>
              <a:t>30</a:t>
            </a:fld>
            <a:endParaRPr lang="en-CA"/>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F4B13DF-EDB8-4540-9F37-38B2DF35649A}" type="slidenum">
              <a:rPr lang="en-CA" smtClean="0"/>
              <a:pPr>
                <a:defRPr/>
              </a:pPr>
              <a:t>31</a:t>
            </a:fld>
            <a:endParaRPr lang="en-CA"/>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32</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14F6F9A-1D46-4AB4-BB87-6C84DBC0ED98}" type="slidenum">
              <a:rPr lang="en-CA" smtClean="0"/>
              <a:pPr>
                <a:defRPr/>
              </a:pPr>
              <a:t>4</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B4C6BB7-CF9E-4BFE-9BBD-A33872D8A65E}" type="slidenum">
              <a:rPr lang="en-CA" smtClean="0"/>
              <a:pPr>
                <a:defRPr/>
              </a:pPr>
              <a:t>5</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3D3B759-5350-4222-8B93-50A5734C6595}" type="slidenum">
              <a:rPr lang="en-CA" smtClean="0"/>
              <a:pPr>
                <a:defRPr/>
              </a:pPr>
              <a:t>6</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F458AA3-BD80-4E31-B92B-EEC1A5828F3C}" type="slidenum">
              <a:rPr lang="en-CA" smtClean="0"/>
              <a:pPr>
                <a:defRPr/>
              </a:pPr>
              <a:t>7</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8B83B1C-748F-4301-8801-61008CA546DE}" type="slidenum">
              <a:rPr lang="en-CA" smtClean="0"/>
              <a:pPr>
                <a:defRPr/>
              </a:pPr>
              <a:t>8</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C09B3C5-012C-42FB-ACF2-E958B20FE123}" type="slidenum">
              <a:rPr lang="en-CA" smtClean="0"/>
              <a:pPr>
                <a:defRPr/>
              </a:pPr>
              <a:t>9</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Sorting algorithms</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CA"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hdr="0" ft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wmf"/><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7.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6.wmf"/><Relationship Id="rId4" Type="http://schemas.openxmlformats.org/officeDocument/2006/relationships/oleObject" Target="../embeddings/oleObject2.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8.wmf"/><Relationship Id="rId4" Type="http://schemas.openxmlformats.org/officeDocument/2006/relationships/oleObject" Target="../embeddings/oleObject4.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9.wmf"/><Relationship Id="rId4" Type="http://schemas.openxmlformats.org/officeDocument/2006/relationships/oleObject" Target="../embeddings/oleObject5.bin"/></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558504"/>
            <a:ext cx="7199313" cy="769441"/>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CA" sz="4400" dirty="0" smtClean="0">
                <a:solidFill>
                  <a:schemeClr val="bg1"/>
                </a:solidFill>
                <a:latin typeface="Arial" pitchFamily="34" charset="0"/>
                <a:cs typeface="Arial" pitchFamily="34" charset="0"/>
              </a:rPr>
              <a:t>Sorting </a:t>
            </a:r>
            <a:r>
              <a:rPr lang="en-CA" sz="4400" dirty="0" smtClean="0">
                <a:solidFill>
                  <a:schemeClr val="bg1"/>
                </a:solidFill>
                <a:latin typeface="Arial" pitchFamily="34" charset="0"/>
                <a:cs typeface="Arial" pitchFamily="34" charset="0"/>
              </a:rPr>
              <a:t>algorithms</a:t>
            </a:r>
            <a:endParaRPr lang="en-US" sz="4400"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smtClean="0">
                <a:latin typeface="Arial" charset="0"/>
                <a:cs typeface="Arial" charset="0"/>
              </a:rPr>
              <a:t>Lower-bound Run-time</a:t>
            </a:r>
          </a:p>
        </p:txBody>
      </p:sp>
      <p:sp>
        <p:nvSpPr>
          <p:cNvPr id="2048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Any sorting algorithm must examine each entry in the array at least once</a:t>
            </a:r>
          </a:p>
          <a:p>
            <a:pPr lvl="1"/>
            <a:r>
              <a:rPr lang="en-US" altLang="en-US" smtClean="0">
                <a:latin typeface="Arial" charset="0"/>
                <a:cs typeface="Arial" charset="0"/>
              </a:rPr>
              <a:t>Consequently, all sorting algorithms must be </a:t>
            </a:r>
            <a:r>
              <a:rPr lang="en-US" altLang="en-US" b="1" smtClean="0">
                <a:latin typeface="Symbol" pitchFamily="18" charset="2"/>
                <a:cs typeface="Arial" charset="0"/>
              </a:rPr>
              <a:t>W</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a:t>
            </a: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We will not be able to achieve </a:t>
            </a:r>
            <a:r>
              <a:rPr lang="en-US" altLang="en-US"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 </a:t>
            </a:r>
            <a:r>
              <a:rPr lang="en-US" altLang="en-US" smtClean="0">
                <a:latin typeface="Arial" charset="0"/>
                <a:cs typeface="Arial" charset="0"/>
              </a:rPr>
              <a:t>behaviour without additional assumptions</a:t>
            </a:r>
          </a:p>
        </p:txBody>
      </p:sp>
      <p:sp>
        <p:nvSpPr>
          <p:cNvPr id="20484" name="TextBox 5"/>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8.1.4</a:t>
            </a:r>
            <a:endParaRPr lang="en-CA" altLang="en-US" dirty="0"/>
          </a:p>
        </p:txBody>
      </p:sp>
    </p:spTree>
    <p:extLst>
      <p:ext uri="{BB962C8B-B14F-4D97-AF65-F5344CB8AC3E}">
        <p14:creationId xmlns:p14="http://schemas.microsoft.com/office/powerpoint/2010/main" val="3816468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mtClean="0">
                <a:latin typeface="Arial" charset="0"/>
                <a:cs typeface="Arial" charset="0"/>
              </a:rPr>
              <a:t>Lower-bound Run-time</a:t>
            </a:r>
          </a:p>
        </p:txBody>
      </p:sp>
      <p:sp>
        <p:nvSpPr>
          <p:cNvPr id="2150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general run time is </a:t>
            </a:r>
            <a:r>
              <a:rPr lang="en-US" altLang="en-US" b="1" smtClean="0">
                <a:solidFill>
                  <a:srgbClr val="000000"/>
                </a:solidFill>
                <a:latin typeface="Symbol" pitchFamily="18" charset="2"/>
                <a:cs typeface="Arial" charset="0"/>
              </a:rPr>
              <a:t>W</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 ln(</a:t>
            </a:r>
            <a:r>
              <a:rPr lang="en-US" altLang="en-US" i="1" smtClean="0">
                <a:latin typeface="Times New Roman" pitchFamily="18" charset="0"/>
                <a:cs typeface="Arial" charset="0"/>
              </a:rPr>
              <a:t>n</a:t>
            </a:r>
            <a:r>
              <a:rPr lang="en-US" altLang="en-US" smtClean="0">
                <a:latin typeface="Times New Roman" pitchFamily="18" charset="0"/>
                <a:cs typeface="Arial" charset="0"/>
              </a:rPr>
              <a:t>))</a:t>
            </a:r>
            <a:r>
              <a:rPr lang="en-US" altLang="en-US" smtClean="0">
                <a:latin typeface="Arial" charset="0"/>
                <a:cs typeface="Arial" charset="0"/>
              </a:rPr>
              <a:t>  </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 proof depends on:</a:t>
            </a:r>
          </a:p>
          <a:p>
            <a:pPr lvl="1"/>
            <a:r>
              <a:rPr lang="en-US" altLang="en-US" smtClean="0">
                <a:latin typeface="Arial" charset="0"/>
                <a:cs typeface="Arial" charset="0"/>
              </a:rPr>
              <a:t>The number of permutations of </a:t>
            </a:r>
            <a:r>
              <a:rPr lang="en-US" altLang="en-US" i="1" smtClean="0">
                <a:solidFill>
                  <a:srgbClr val="000000"/>
                </a:solidFill>
                <a:latin typeface="Times New Roman" pitchFamily="18" charset="0"/>
                <a:cs typeface="Arial" charset="0"/>
              </a:rPr>
              <a:t>n</a:t>
            </a:r>
            <a:r>
              <a:rPr lang="en-US" altLang="en-US" smtClean="0">
                <a:latin typeface="Arial" charset="0"/>
                <a:cs typeface="Arial" charset="0"/>
              </a:rPr>
              <a:t> objects is </a:t>
            </a:r>
            <a:r>
              <a:rPr lang="en-US" altLang="en-US" i="1" smtClean="0">
                <a:solidFill>
                  <a:srgbClr val="000000"/>
                </a:solidFill>
                <a:latin typeface="Times New Roman" pitchFamily="18" charset="0"/>
                <a:cs typeface="Arial" charset="0"/>
              </a:rPr>
              <a:t>n</a:t>
            </a:r>
            <a:r>
              <a:rPr lang="en-US" altLang="en-US" smtClean="0">
                <a:solidFill>
                  <a:srgbClr val="000000"/>
                </a:solidFill>
                <a:latin typeface="Times New Roman" pitchFamily="18" charset="0"/>
                <a:cs typeface="Arial" charset="0"/>
              </a:rPr>
              <a:t>!</a:t>
            </a:r>
            <a:r>
              <a:rPr lang="en-US" altLang="en-US" smtClean="0">
                <a:latin typeface="Arial" charset="0"/>
                <a:cs typeface="Arial" charset="0"/>
              </a:rPr>
              <a:t>,</a:t>
            </a:r>
          </a:p>
          <a:p>
            <a:pPr lvl="1"/>
            <a:r>
              <a:rPr lang="en-US" altLang="en-US" smtClean="0">
                <a:latin typeface="Arial" charset="0"/>
                <a:cs typeface="Arial" charset="0"/>
              </a:rPr>
              <a:t>A tree with </a:t>
            </a:r>
            <a:r>
              <a:rPr lang="en-US" altLang="en-US" smtClean="0">
                <a:latin typeface="Times New Roman" pitchFamily="18" charset="0"/>
                <a:cs typeface="Arial" charset="0"/>
              </a:rPr>
              <a:t>2</a:t>
            </a:r>
            <a:r>
              <a:rPr lang="en-US" altLang="en-US" i="1" baseline="30000" smtClean="0">
                <a:latin typeface="Times New Roman" pitchFamily="18" charset="0"/>
                <a:cs typeface="Arial" charset="0"/>
              </a:rPr>
              <a:t>h</a:t>
            </a:r>
            <a:r>
              <a:rPr lang="en-US" altLang="en-US" smtClean="0">
                <a:latin typeface="Arial" charset="0"/>
                <a:cs typeface="Arial" charset="0"/>
              </a:rPr>
              <a:t> leaf nodes has height </a:t>
            </a:r>
            <a:r>
              <a:rPr lang="en-US" altLang="en-US" b="1" smtClean="0">
                <a:latin typeface="Arial" charset="0"/>
                <a:cs typeface="Arial" charset="0"/>
              </a:rPr>
              <a:t>at least</a:t>
            </a:r>
            <a:r>
              <a:rPr lang="en-US" altLang="en-US" smtClean="0">
                <a:latin typeface="Arial" charset="0"/>
                <a:cs typeface="Arial" charset="0"/>
              </a:rPr>
              <a:t> </a:t>
            </a:r>
            <a:r>
              <a:rPr lang="en-US" altLang="en-US" i="1" smtClean="0">
                <a:solidFill>
                  <a:srgbClr val="000000"/>
                </a:solidFill>
                <a:latin typeface="Times New Roman" pitchFamily="18" charset="0"/>
                <a:cs typeface="Arial" charset="0"/>
              </a:rPr>
              <a:t>h</a:t>
            </a:r>
            <a:r>
              <a:rPr lang="en-US" altLang="en-US" smtClean="0">
                <a:latin typeface="Arial" charset="0"/>
                <a:cs typeface="Arial" charset="0"/>
              </a:rPr>
              <a:t>,</a:t>
            </a:r>
          </a:p>
          <a:p>
            <a:pPr lvl="1"/>
            <a:r>
              <a:rPr lang="en-US" altLang="en-US" smtClean="0">
                <a:latin typeface="Arial" charset="0"/>
                <a:cs typeface="Arial" charset="0"/>
              </a:rPr>
              <a:t>Each permutation is a leaf node in a </a:t>
            </a:r>
            <a:r>
              <a:rPr lang="en-US" altLang="en-US" i="1" smtClean="0">
                <a:latin typeface="Arial" charset="0"/>
                <a:cs typeface="Arial" charset="0"/>
              </a:rPr>
              <a:t>comparison tree</a:t>
            </a:r>
            <a:r>
              <a:rPr lang="en-US" altLang="en-US" smtClean="0">
                <a:latin typeface="Arial" charset="0"/>
                <a:cs typeface="Arial" charset="0"/>
              </a:rPr>
              <a:t>, and</a:t>
            </a:r>
          </a:p>
          <a:p>
            <a:pPr lvl="1"/>
            <a:r>
              <a:rPr lang="en-US" altLang="en-US" smtClean="0">
                <a:latin typeface="Arial" charset="0"/>
                <a:cs typeface="Arial" charset="0"/>
              </a:rPr>
              <a:t>The property that </a:t>
            </a:r>
            <a:r>
              <a:rPr lang="en-US" altLang="en-US" smtClean="0">
                <a:latin typeface="Times New Roman" pitchFamily="18" charset="0"/>
                <a:cs typeface="Arial" charset="0"/>
              </a:rPr>
              <a:t>lg(</a:t>
            </a:r>
            <a:r>
              <a:rPr lang="en-US" altLang="en-US" i="1" smtClean="0">
                <a:latin typeface="Times New Roman" pitchFamily="18" charset="0"/>
                <a:cs typeface="Arial" charset="0"/>
              </a:rPr>
              <a:t>n</a:t>
            </a:r>
            <a:r>
              <a:rPr lang="en-US" altLang="en-US" smtClean="0">
                <a:latin typeface="Times New Roman" pitchFamily="18" charset="0"/>
                <a:cs typeface="Arial" charset="0"/>
              </a:rPr>
              <a:t>!) </a:t>
            </a:r>
            <a:r>
              <a:rPr lang="en-US" altLang="en-US" smtClean="0">
                <a:solidFill>
                  <a:srgbClr val="000000"/>
                </a:solidFill>
                <a:latin typeface="Times New Roman" pitchFamily="18" charset="0"/>
                <a:cs typeface="Arial" charset="0"/>
              </a:rPr>
              <a:t>= </a:t>
            </a:r>
            <a:r>
              <a:rPr lang="en-US" altLang="en-US" b="1" smtClean="0">
                <a:solidFill>
                  <a:srgbClr val="000000"/>
                </a:solidFill>
                <a:latin typeface="Symbol" pitchFamily="18" charset="2"/>
                <a:cs typeface="Arial" charset="0"/>
              </a:rPr>
              <a:t>Q</a:t>
            </a:r>
            <a:r>
              <a:rPr lang="en-US" altLang="en-US" smtClean="0">
                <a:solidFill>
                  <a:srgbClr val="000000"/>
                </a:solidFill>
                <a:latin typeface="Times New Roman" pitchFamily="18" charset="0"/>
                <a:cs typeface="Arial" charset="0"/>
              </a:rPr>
              <a:t>(</a:t>
            </a:r>
            <a:r>
              <a:rPr lang="en-US" altLang="en-US" i="1" smtClean="0">
                <a:solidFill>
                  <a:srgbClr val="000000"/>
                </a:solidFill>
                <a:latin typeface="Times New Roman" pitchFamily="18" charset="0"/>
                <a:cs typeface="Arial" charset="0"/>
              </a:rPr>
              <a:t>n</a:t>
            </a:r>
            <a:r>
              <a:rPr lang="en-US" altLang="en-US" smtClean="0">
                <a:solidFill>
                  <a:srgbClr val="000000"/>
                </a:solidFill>
                <a:latin typeface="Times New Roman" pitchFamily="18" charset="0"/>
                <a:cs typeface="Arial" charset="0"/>
              </a:rPr>
              <a:t> ln(</a:t>
            </a:r>
            <a:r>
              <a:rPr lang="en-US" altLang="en-US" i="1" smtClean="0">
                <a:solidFill>
                  <a:srgbClr val="000000"/>
                </a:solidFill>
                <a:latin typeface="Times New Roman" pitchFamily="18" charset="0"/>
                <a:cs typeface="Arial" charset="0"/>
              </a:rPr>
              <a:t>n</a:t>
            </a:r>
            <a:r>
              <a:rPr lang="en-US" altLang="en-US" smtClean="0">
                <a:solidFill>
                  <a:srgbClr val="000000"/>
                </a:solidFill>
                <a:latin typeface="Times New Roman" pitchFamily="18" charset="0"/>
                <a:cs typeface="Arial" charset="0"/>
              </a:rPr>
              <a:t>))</a:t>
            </a:r>
            <a:endParaRPr lang="en-US" altLang="en-US" smtClean="0">
              <a:latin typeface="Times New Roman" pitchFamily="18" charset="0"/>
              <a:cs typeface="Arial" charset="0"/>
            </a:endParaRPr>
          </a:p>
          <a:p>
            <a:pPr>
              <a:buFontTx/>
              <a:buNone/>
            </a:pPr>
            <a:r>
              <a:rPr lang="en-US" altLang="en-US" sz="1800" smtClean="0">
                <a:latin typeface="Arial" charset="0"/>
                <a:cs typeface="Arial" charset="0"/>
              </a:rPr>
              <a:t>	</a:t>
            </a:r>
            <a:r>
              <a:rPr lang="en-US" altLang="en-US" sz="1400" smtClean="0">
                <a:latin typeface="Arial" charset="0"/>
                <a:cs typeface="Arial" charset="0"/>
              </a:rPr>
              <a:t>Reference: Donald E. Knuth, </a:t>
            </a:r>
            <a:r>
              <a:rPr lang="en-US" altLang="en-US" sz="1400" i="1" smtClean="0">
                <a:latin typeface="Arial" charset="0"/>
                <a:cs typeface="Arial" charset="0"/>
              </a:rPr>
              <a:t>The Art of Computer Programming, Volume 3:  Sorting and Searching</a:t>
            </a:r>
            <a:r>
              <a:rPr lang="en-US" altLang="en-US" sz="1400" smtClean="0">
                <a:latin typeface="Arial" charset="0"/>
                <a:cs typeface="Arial" charset="0"/>
              </a:rPr>
              <a:t>, 2</a:t>
            </a:r>
            <a:r>
              <a:rPr lang="en-US" altLang="en-US" sz="1400" baseline="30000" smtClean="0">
                <a:latin typeface="Arial" charset="0"/>
                <a:cs typeface="Arial" charset="0"/>
              </a:rPr>
              <a:t>nd</a:t>
            </a:r>
            <a:r>
              <a:rPr lang="en-US" altLang="en-US" sz="1400" smtClean="0">
                <a:latin typeface="Arial" charset="0"/>
                <a:cs typeface="Arial" charset="0"/>
              </a:rPr>
              <a:t> Ed., Addison Wesley, 1998, §5.3.1, p.180.</a:t>
            </a:r>
          </a:p>
        </p:txBody>
      </p:sp>
      <p:sp>
        <p:nvSpPr>
          <p:cNvPr id="21508" name="TextBox 5"/>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8.1.4</a:t>
            </a:r>
            <a:endParaRPr lang="en-CA" altLang="en-US" dirty="0"/>
          </a:p>
        </p:txBody>
      </p:sp>
    </p:spTree>
    <p:extLst>
      <p:ext uri="{BB962C8B-B14F-4D97-AF65-F5344CB8AC3E}">
        <p14:creationId xmlns:p14="http://schemas.microsoft.com/office/powerpoint/2010/main" val="40415126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smtClean="0">
                <a:latin typeface="Arial" charset="0"/>
                <a:cs typeface="Arial" charset="0"/>
              </a:rPr>
              <a:t>Optimal Sorting Algorithms</a:t>
            </a:r>
          </a:p>
        </p:txBody>
      </p:sp>
      <p:sp>
        <p:nvSpPr>
          <p:cNvPr id="2253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next seven topics will cover seven common sorting algorithms</a:t>
            </a:r>
          </a:p>
          <a:p>
            <a:pPr lvl="1"/>
            <a:r>
              <a:rPr lang="en-US" altLang="en-US" smtClean="0">
                <a:latin typeface="Arial" charset="0"/>
                <a:cs typeface="Arial" charset="0"/>
              </a:rPr>
              <a:t>There is no </a:t>
            </a:r>
            <a:r>
              <a:rPr lang="en-US" altLang="en-US" i="1" smtClean="0">
                <a:latin typeface="Arial" charset="0"/>
                <a:cs typeface="Arial" charset="0"/>
              </a:rPr>
              <a:t>optimal</a:t>
            </a:r>
            <a:r>
              <a:rPr lang="en-US" altLang="en-US" smtClean="0">
                <a:latin typeface="Arial" charset="0"/>
                <a:cs typeface="Arial" charset="0"/>
              </a:rPr>
              <a:t> sorting algorithm which can be used in all places</a:t>
            </a:r>
          </a:p>
          <a:p>
            <a:pPr lvl="1"/>
            <a:r>
              <a:rPr lang="en-US" altLang="en-US" smtClean="0">
                <a:latin typeface="Arial" charset="0"/>
                <a:cs typeface="Arial" charset="0"/>
              </a:rPr>
              <a:t>Under various circumstances, different sorting algorithms will deliver optimal run-time and memory-allocation requirements</a:t>
            </a:r>
          </a:p>
        </p:txBody>
      </p:sp>
      <p:sp>
        <p:nvSpPr>
          <p:cNvPr id="22532" name="TextBox 5"/>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8.1.5</a:t>
            </a:r>
            <a:endParaRPr lang="en-CA" altLang="en-US" dirty="0"/>
          </a:p>
        </p:txBody>
      </p:sp>
    </p:spTree>
    <p:extLst>
      <p:ext uri="{BB962C8B-B14F-4D97-AF65-F5344CB8AC3E}">
        <p14:creationId xmlns:p14="http://schemas.microsoft.com/office/powerpoint/2010/main" val="14240126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smtClean="0">
                <a:latin typeface="Arial" charset="0"/>
                <a:cs typeface="Arial" charset="0"/>
              </a:rPr>
              <a:t>Sub-optimal Sorting Algorithms</a:t>
            </a:r>
          </a:p>
        </p:txBody>
      </p:sp>
      <p:sp>
        <p:nvSpPr>
          <p:cNvPr id="2355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Before we look at other algorithms, we will consider the Bogosort algorithm:</a:t>
            </a:r>
          </a:p>
          <a:p>
            <a:pPr lvl="1">
              <a:buFontTx/>
              <a:buNone/>
            </a:pPr>
            <a:r>
              <a:rPr lang="en-US" altLang="en-US" smtClean="0">
                <a:latin typeface="Arial" charset="0"/>
                <a:cs typeface="Arial" charset="0"/>
              </a:rPr>
              <a:t>  1.	  Randomly order the objects, and</a:t>
            </a:r>
          </a:p>
          <a:p>
            <a:pPr lvl="1">
              <a:buFontTx/>
              <a:buNone/>
            </a:pPr>
            <a:r>
              <a:rPr lang="en-US" altLang="en-US" smtClean="0">
                <a:latin typeface="Arial" charset="0"/>
                <a:cs typeface="Arial" charset="0"/>
              </a:rPr>
              <a:t>  2.	  Check if they’re sorted, if not, go back to Step 1.</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Run time analysis:</a:t>
            </a:r>
          </a:p>
          <a:p>
            <a:pPr lvl="1"/>
            <a:r>
              <a:rPr lang="en-US" altLang="en-US" smtClean="0">
                <a:latin typeface="Arial" charset="0"/>
                <a:cs typeface="Arial" charset="0"/>
              </a:rPr>
              <a:t>best case:		</a:t>
            </a:r>
            <a:r>
              <a:rPr lang="en-CA" altLang="en-US" smtClean="0">
                <a:latin typeface="Symbol" pitchFamily="18" charset="2"/>
                <a:ea typeface="Calibri" pitchFamily="34" charset="0"/>
                <a:cs typeface="Times New Roman" pitchFamily="18"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a:t>
            </a:r>
          </a:p>
          <a:p>
            <a:pPr lvl="1"/>
            <a:r>
              <a:rPr lang="en-US" altLang="en-US" smtClean="0">
                <a:latin typeface="Arial" charset="0"/>
                <a:cs typeface="Arial" charset="0"/>
              </a:rPr>
              <a:t>average:		</a:t>
            </a:r>
            <a:r>
              <a:rPr lang="en-CA" altLang="en-US"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i="1" smtClean="0">
                <a:latin typeface="Arial"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                </a:t>
            </a:r>
            <a:r>
              <a:rPr lang="en-US" altLang="en-US" i="1" smtClean="0">
                <a:latin typeface="Times New Roman" pitchFamily="18" charset="0"/>
                <a:cs typeface="Arial" charset="0"/>
              </a:rPr>
              <a:t>n</a:t>
            </a:r>
            <a:r>
              <a:rPr lang="en-US" altLang="en-US" smtClean="0">
                <a:latin typeface="Times New Roman" pitchFamily="18" charset="0"/>
                <a:cs typeface="Arial" charset="0"/>
              </a:rPr>
              <a:t>! </a:t>
            </a:r>
            <a:r>
              <a:rPr lang="en-US" altLang="en-US" smtClean="0">
                <a:latin typeface="Arial" charset="0"/>
                <a:cs typeface="Arial" charset="0"/>
              </a:rPr>
              <a:t>permutations</a:t>
            </a:r>
          </a:p>
          <a:p>
            <a:pPr lvl="1"/>
            <a:r>
              <a:rPr lang="en-US" altLang="en-US" smtClean="0">
                <a:latin typeface="Arial" charset="0"/>
                <a:cs typeface="Arial" charset="0"/>
              </a:rPr>
              <a:t>worst:		unbounded...</a:t>
            </a:r>
          </a:p>
        </p:txBody>
      </p:sp>
      <p:sp>
        <p:nvSpPr>
          <p:cNvPr id="23556" name="TextBox 5"/>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8.1.6</a:t>
            </a:r>
            <a:endParaRPr lang="en-CA" altLang="en-US" dirty="0"/>
          </a:p>
        </p:txBody>
      </p:sp>
    </p:spTree>
    <p:extLst>
      <p:ext uri="{BB962C8B-B14F-4D97-AF65-F5344CB8AC3E}">
        <p14:creationId xmlns:p14="http://schemas.microsoft.com/office/powerpoint/2010/main" val="1386355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smtClean="0">
                <a:latin typeface="Arial" charset="0"/>
                <a:cs typeface="Arial" charset="0"/>
              </a:rPr>
              <a:t>Sub-optimal Sorting Algorithms</a:t>
            </a:r>
          </a:p>
        </p:txBody>
      </p:sp>
      <p:sp>
        <p:nvSpPr>
          <p:cNvPr id="2457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There is also the Bozosort algorithm:</a:t>
            </a:r>
          </a:p>
          <a:p>
            <a:pPr lvl="1">
              <a:buFontTx/>
              <a:buNone/>
            </a:pPr>
            <a:r>
              <a:rPr lang="en-US" altLang="en-US" smtClean="0">
                <a:latin typeface="Arial" charset="0"/>
                <a:cs typeface="Arial" charset="0"/>
              </a:rPr>
              <a:t>  1.	  Check if the entries are sorted,</a:t>
            </a:r>
          </a:p>
          <a:p>
            <a:pPr lvl="1">
              <a:buFontTx/>
              <a:buNone/>
            </a:pPr>
            <a:r>
              <a:rPr lang="en-US" altLang="en-US" smtClean="0">
                <a:latin typeface="Arial" charset="0"/>
                <a:cs typeface="Arial" charset="0"/>
              </a:rPr>
              <a:t>  2.	  If they are not, randomly swap two entries and go</a:t>
            </a:r>
            <a:br>
              <a:rPr lang="en-US" altLang="en-US" smtClean="0">
                <a:latin typeface="Arial" charset="0"/>
                <a:cs typeface="Arial" charset="0"/>
              </a:rPr>
            </a:br>
            <a:r>
              <a:rPr lang="en-US" altLang="en-US" smtClean="0">
                <a:latin typeface="Arial" charset="0"/>
                <a:cs typeface="Arial" charset="0"/>
              </a:rPr>
              <a:t>    to Step 1.</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Run time analysis:</a:t>
            </a:r>
          </a:p>
          <a:p>
            <a:pPr lvl="1"/>
            <a:r>
              <a:rPr lang="en-US" altLang="en-US" smtClean="0">
                <a:latin typeface="Arial" charset="0"/>
                <a:cs typeface="Arial" charset="0"/>
              </a:rPr>
              <a:t>More difficult than bogosort...</a:t>
            </a:r>
          </a:p>
          <a:p>
            <a:pPr>
              <a:buFont typeface="Arial" charset="0"/>
              <a:buNone/>
            </a:pPr>
            <a:r>
              <a:rPr lang="en-US" altLang="en-US" smtClean="0">
                <a:latin typeface="Arial" charset="0"/>
                <a:cs typeface="Arial" charset="0"/>
              </a:rPr>
              <a:t>	See references and wikipedia</a:t>
            </a:r>
          </a:p>
          <a:p>
            <a:pPr lvl="1"/>
            <a:r>
              <a:rPr lang="en-US" altLang="en-US" smtClean="0">
                <a:latin typeface="Arial" charset="0"/>
                <a:cs typeface="Arial" charset="0"/>
              </a:rPr>
              <a:t>Hopefully we can do better...</a:t>
            </a:r>
          </a:p>
        </p:txBody>
      </p:sp>
      <p:sp>
        <p:nvSpPr>
          <p:cNvPr id="24580" name="TextBox 5"/>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8.1.6</a:t>
            </a:r>
            <a:endParaRPr lang="en-CA" altLang="en-US" dirty="0"/>
          </a:p>
        </p:txBody>
      </p:sp>
    </p:spTree>
    <p:extLst>
      <p:ext uri="{BB962C8B-B14F-4D97-AF65-F5344CB8AC3E}">
        <p14:creationId xmlns:p14="http://schemas.microsoft.com/office/powerpoint/2010/main" val="15238450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smtClean="0">
                <a:latin typeface="Arial" charset="0"/>
                <a:cs typeface="Arial" charset="0"/>
              </a:rPr>
              <a:t>Inversions</a:t>
            </a:r>
          </a:p>
        </p:txBody>
      </p:sp>
      <p:sp>
        <p:nvSpPr>
          <p:cNvPr id="2560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Consider the following three lists:</a:t>
            </a:r>
          </a:p>
          <a:p>
            <a:pPr>
              <a:buFontTx/>
              <a:buNone/>
            </a:pPr>
            <a:endParaRPr lang="en-US" altLang="en-US" sz="1600" smtClean="0">
              <a:latin typeface="Arial" charset="0"/>
              <a:cs typeface="Arial" charset="0"/>
            </a:endParaRPr>
          </a:p>
          <a:p>
            <a:pPr>
              <a:buFontTx/>
              <a:buNone/>
            </a:pPr>
            <a:r>
              <a:rPr lang="en-US" altLang="en-US" sz="1800" smtClean="0">
                <a:latin typeface="Arial" charset="0"/>
                <a:cs typeface="Arial" charset="0"/>
              </a:rPr>
              <a:t>	        1 16 12 26 25 35 33 58 45 42 56 67 83 75 74 86 81 88 99 95</a:t>
            </a:r>
          </a:p>
          <a:p>
            <a:pPr>
              <a:buFontTx/>
              <a:buNone/>
            </a:pPr>
            <a:endParaRPr lang="en-US" altLang="en-US" sz="1800" smtClean="0">
              <a:latin typeface="Arial" charset="0"/>
              <a:cs typeface="Arial" charset="0"/>
            </a:endParaRPr>
          </a:p>
          <a:p>
            <a:pPr>
              <a:buFontTx/>
              <a:buNone/>
            </a:pPr>
            <a:r>
              <a:rPr lang="en-US" altLang="en-US" sz="1800" smtClean="0">
                <a:latin typeface="Arial" charset="0"/>
                <a:cs typeface="Arial" charset="0"/>
              </a:rPr>
              <a:t>	        1 17 21 42 24 27 32 35 45 47 57 23 66 69 70 76 87 85 95 99</a:t>
            </a:r>
          </a:p>
          <a:p>
            <a:pPr>
              <a:buFontTx/>
              <a:buNone/>
            </a:pPr>
            <a:endParaRPr lang="en-US" altLang="en-US" sz="1800" smtClean="0">
              <a:latin typeface="Arial" charset="0"/>
              <a:cs typeface="Arial" charset="0"/>
            </a:endParaRPr>
          </a:p>
          <a:p>
            <a:pPr>
              <a:buFontTx/>
              <a:buNone/>
            </a:pPr>
            <a:r>
              <a:rPr lang="en-US" altLang="en-US" sz="1800" smtClean="0">
                <a:latin typeface="Arial" charset="0"/>
                <a:cs typeface="Arial" charset="0"/>
              </a:rPr>
              <a:t>	      22 20 81 38 95 84 99 12 79 44 26 87 96 10 48 80   1 31 16 92</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To what degree are these three lists unsorted?</a:t>
            </a:r>
          </a:p>
        </p:txBody>
      </p:sp>
      <p:sp>
        <p:nvSpPr>
          <p:cNvPr id="25604" name="TextBox 5"/>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8.1.7</a:t>
            </a:r>
            <a:endParaRPr lang="en-CA" altLang="en-US" dirty="0"/>
          </a:p>
        </p:txBody>
      </p:sp>
    </p:spTree>
    <p:extLst>
      <p:ext uri="{BB962C8B-B14F-4D97-AF65-F5344CB8AC3E}">
        <p14:creationId xmlns:p14="http://schemas.microsoft.com/office/powerpoint/2010/main" val="23134848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smtClean="0">
                <a:solidFill>
                  <a:srgbClr val="000000"/>
                </a:solidFill>
                <a:latin typeface="Arial" charset="0"/>
                <a:cs typeface="Arial" charset="0"/>
              </a:rPr>
              <a:t>Inversions</a:t>
            </a:r>
            <a:endParaRPr lang="en-US" altLang="en-US" sz="4000" smtClean="0">
              <a:latin typeface="Arial" charset="0"/>
              <a:cs typeface="Arial" charset="0"/>
            </a:endParaRPr>
          </a:p>
        </p:txBody>
      </p:sp>
      <p:sp>
        <p:nvSpPr>
          <p:cNvPr id="2662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first list requires only a few exchanges to make it sorted </a:t>
            </a:r>
          </a:p>
          <a:p>
            <a:pPr>
              <a:buFontTx/>
              <a:buNone/>
            </a:pPr>
            <a:endParaRPr lang="en-US" altLang="en-US" smtClean="0">
              <a:latin typeface="Arial" charset="0"/>
              <a:cs typeface="Arial" charset="0"/>
            </a:endParaRPr>
          </a:p>
          <a:p>
            <a:pPr>
              <a:buFontTx/>
              <a:buNone/>
            </a:pPr>
            <a:r>
              <a:rPr lang="en-US" altLang="en-US" smtClean="0">
                <a:latin typeface="Arial" charset="0"/>
                <a:cs typeface="Arial" charset="0"/>
              </a:rPr>
              <a:t>	  1 16 12 26 25 35 33 58 45 42 56 67 83 75 74 86 81 88 99 95</a:t>
            </a:r>
          </a:p>
          <a:p>
            <a:pPr>
              <a:buFontTx/>
              <a:buNone/>
            </a:pPr>
            <a:endParaRPr lang="en-US" altLang="en-US" smtClean="0">
              <a:latin typeface="Arial" charset="0"/>
              <a:cs typeface="Arial" charset="0"/>
            </a:endParaRPr>
          </a:p>
          <a:p>
            <a:pPr>
              <a:buFontTx/>
              <a:buNone/>
            </a:pPr>
            <a:r>
              <a:rPr lang="en-US" altLang="en-US" smtClean="0">
                <a:latin typeface="Arial" charset="0"/>
                <a:cs typeface="Arial" charset="0"/>
              </a:rPr>
              <a:t>       1 12 16 25 26 33 35 42 45 56 58 67 74 75 81 83 86 88 95 99</a:t>
            </a:r>
            <a:endParaRPr lang="en-US" altLang="en-US" sz="3200" smtClean="0">
              <a:latin typeface="Arial" charset="0"/>
              <a:cs typeface="Arial" charset="0"/>
            </a:endParaRPr>
          </a:p>
        </p:txBody>
      </p:sp>
      <p:sp>
        <p:nvSpPr>
          <p:cNvPr id="26628" name="Line 5"/>
          <p:cNvSpPr>
            <a:spLocks noChangeShapeType="1"/>
          </p:cNvSpPr>
          <p:nvPr/>
        </p:nvSpPr>
        <p:spPr bwMode="auto">
          <a:xfrm flipH="1">
            <a:off x="1476375" y="2684463"/>
            <a:ext cx="287338" cy="431800"/>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6629" name="Line 6"/>
          <p:cNvSpPr>
            <a:spLocks noChangeShapeType="1"/>
          </p:cNvSpPr>
          <p:nvPr/>
        </p:nvSpPr>
        <p:spPr bwMode="auto">
          <a:xfrm>
            <a:off x="1476375" y="2684463"/>
            <a:ext cx="358775" cy="431800"/>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6630" name="Line 7"/>
          <p:cNvSpPr>
            <a:spLocks noChangeShapeType="1"/>
          </p:cNvSpPr>
          <p:nvPr/>
        </p:nvSpPr>
        <p:spPr bwMode="auto">
          <a:xfrm flipH="1">
            <a:off x="2125663" y="2684463"/>
            <a:ext cx="287337" cy="431800"/>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6631" name="Line 8"/>
          <p:cNvSpPr>
            <a:spLocks noChangeShapeType="1"/>
          </p:cNvSpPr>
          <p:nvPr/>
        </p:nvSpPr>
        <p:spPr bwMode="auto">
          <a:xfrm>
            <a:off x="2125663" y="2684463"/>
            <a:ext cx="358775" cy="431800"/>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6632" name="Line 9"/>
          <p:cNvSpPr>
            <a:spLocks noChangeShapeType="1"/>
          </p:cNvSpPr>
          <p:nvPr/>
        </p:nvSpPr>
        <p:spPr bwMode="auto">
          <a:xfrm flipH="1">
            <a:off x="2844800" y="2684463"/>
            <a:ext cx="287338" cy="431800"/>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6633" name="Line 10"/>
          <p:cNvSpPr>
            <a:spLocks noChangeShapeType="1"/>
          </p:cNvSpPr>
          <p:nvPr/>
        </p:nvSpPr>
        <p:spPr bwMode="auto">
          <a:xfrm>
            <a:off x="2844800" y="2684463"/>
            <a:ext cx="358775" cy="431800"/>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6634" name="Line 11"/>
          <p:cNvSpPr>
            <a:spLocks noChangeShapeType="1"/>
          </p:cNvSpPr>
          <p:nvPr/>
        </p:nvSpPr>
        <p:spPr bwMode="auto">
          <a:xfrm flipH="1">
            <a:off x="3563938" y="2684463"/>
            <a:ext cx="503237" cy="431800"/>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6635" name="Line 12"/>
          <p:cNvSpPr>
            <a:spLocks noChangeShapeType="1"/>
          </p:cNvSpPr>
          <p:nvPr/>
        </p:nvSpPr>
        <p:spPr bwMode="auto">
          <a:xfrm>
            <a:off x="3563938" y="2684463"/>
            <a:ext cx="863600" cy="431800"/>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6636" name="Line 13"/>
          <p:cNvSpPr>
            <a:spLocks noChangeShapeType="1"/>
          </p:cNvSpPr>
          <p:nvPr/>
        </p:nvSpPr>
        <p:spPr bwMode="auto">
          <a:xfrm flipH="1">
            <a:off x="4213225" y="2684463"/>
            <a:ext cx="287338" cy="431800"/>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6637" name="Line 14"/>
          <p:cNvSpPr>
            <a:spLocks noChangeShapeType="1"/>
          </p:cNvSpPr>
          <p:nvPr/>
        </p:nvSpPr>
        <p:spPr bwMode="auto">
          <a:xfrm flipH="1">
            <a:off x="5364163" y="2684463"/>
            <a:ext cx="504825" cy="431800"/>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6638" name="Line 15"/>
          <p:cNvSpPr>
            <a:spLocks noChangeShapeType="1"/>
          </p:cNvSpPr>
          <p:nvPr/>
        </p:nvSpPr>
        <p:spPr bwMode="auto">
          <a:xfrm>
            <a:off x="5364163" y="2684463"/>
            <a:ext cx="863600" cy="431800"/>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6639" name="Line 16"/>
          <p:cNvSpPr>
            <a:spLocks noChangeShapeType="1"/>
          </p:cNvSpPr>
          <p:nvPr/>
        </p:nvSpPr>
        <p:spPr bwMode="auto">
          <a:xfrm flipH="1">
            <a:off x="6011863" y="2684463"/>
            <a:ext cx="504825" cy="431800"/>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6640" name="Line 17"/>
          <p:cNvSpPr>
            <a:spLocks noChangeShapeType="1"/>
          </p:cNvSpPr>
          <p:nvPr/>
        </p:nvSpPr>
        <p:spPr bwMode="auto">
          <a:xfrm flipH="1">
            <a:off x="7381875" y="2684463"/>
            <a:ext cx="287338" cy="431800"/>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6641" name="Line 18"/>
          <p:cNvSpPr>
            <a:spLocks noChangeShapeType="1"/>
          </p:cNvSpPr>
          <p:nvPr/>
        </p:nvSpPr>
        <p:spPr bwMode="auto">
          <a:xfrm>
            <a:off x="7381875" y="2684463"/>
            <a:ext cx="358775" cy="431800"/>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6642" name="Line 19"/>
          <p:cNvSpPr>
            <a:spLocks noChangeShapeType="1"/>
          </p:cNvSpPr>
          <p:nvPr/>
        </p:nvSpPr>
        <p:spPr bwMode="auto">
          <a:xfrm>
            <a:off x="6300788" y="2684463"/>
            <a:ext cx="358775" cy="431800"/>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6643" name="TextBox 5"/>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8.1.7</a:t>
            </a:r>
            <a:endParaRPr lang="en-CA" altLang="en-US" dirty="0"/>
          </a:p>
        </p:txBody>
      </p:sp>
    </p:spTree>
    <p:extLst>
      <p:ext uri="{BB962C8B-B14F-4D97-AF65-F5344CB8AC3E}">
        <p14:creationId xmlns:p14="http://schemas.microsoft.com/office/powerpoint/2010/main" val="31927918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smtClean="0">
                <a:solidFill>
                  <a:srgbClr val="000000"/>
                </a:solidFill>
                <a:latin typeface="Arial" charset="0"/>
                <a:cs typeface="Arial" charset="0"/>
              </a:rPr>
              <a:t>Inversions</a:t>
            </a:r>
            <a:endParaRPr lang="en-US" altLang="en-US" sz="4000" smtClean="0">
              <a:latin typeface="Arial" charset="0"/>
              <a:cs typeface="Arial" charset="0"/>
            </a:endParaRPr>
          </a:p>
        </p:txBody>
      </p:sp>
      <p:sp>
        <p:nvSpPr>
          <p:cNvPr id="2765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second list has two entries significantly out of order </a:t>
            </a:r>
          </a:p>
          <a:p>
            <a:pPr>
              <a:buFontTx/>
              <a:buNone/>
            </a:pPr>
            <a:endParaRPr lang="en-US" altLang="en-US" smtClean="0">
              <a:latin typeface="Arial" charset="0"/>
              <a:cs typeface="Arial" charset="0"/>
            </a:endParaRPr>
          </a:p>
          <a:p>
            <a:pPr>
              <a:buFontTx/>
              <a:buNone/>
            </a:pPr>
            <a:r>
              <a:rPr lang="en-US" altLang="en-US" smtClean="0">
                <a:latin typeface="Arial" charset="0"/>
                <a:cs typeface="Arial" charset="0"/>
              </a:rPr>
              <a:t>	  1 17 21 42 24 27 32 35 45 47 57 23 66 69 70 76 87 85 95 99</a:t>
            </a:r>
          </a:p>
          <a:p>
            <a:pPr>
              <a:buFontTx/>
              <a:buNone/>
            </a:pPr>
            <a:endParaRPr lang="en-US" altLang="en-US" smtClean="0">
              <a:latin typeface="Arial" charset="0"/>
              <a:cs typeface="Arial" charset="0"/>
            </a:endParaRPr>
          </a:p>
          <a:p>
            <a:pPr>
              <a:buFontTx/>
              <a:buNone/>
            </a:pPr>
            <a:r>
              <a:rPr lang="en-US" altLang="en-US" smtClean="0">
                <a:latin typeface="Arial" charset="0"/>
                <a:cs typeface="Arial" charset="0"/>
              </a:rPr>
              <a:t>       1 17 21 23 24 27 32 35 42 45 47 57 66 69 70 76 85 87 95 99</a:t>
            </a:r>
          </a:p>
          <a:p>
            <a:pPr>
              <a:buFontTx/>
              <a:buNone/>
            </a:pPr>
            <a:endParaRPr lang="en-US" altLang="en-US" smtClean="0">
              <a:latin typeface="Arial" charset="0"/>
              <a:cs typeface="Arial" charset="0"/>
            </a:endParaRPr>
          </a:p>
          <a:p>
            <a:pPr>
              <a:buFontTx/>
              <a:buNone/>
            </a:pPr>
            <a:r>
              <a:rPr lang="en-US" altLang="en-US" smtClean="0">
                <a:latin typeface="Arial" charset="0"/>
                <a:cs typeface="Arial" charset="0"/>
              </a:rPr>
              <a:t>	however, most entries (13) are in place</a:t>
            </a:r>
          </a:p>
        </p:txBody>
      </p:sp>
      <p:sp>
        <p:nvSpPr>
          <p:cNvPr id="27652" name="Line 8"/>
          <p:cNvSpPr>
            <a:spLocks noChangeShapeType="1"/>
          </p:cNvSpPr>
          <p:nvPr/>
        </p:nvSpPr>
        <p:spPr bwMode="auto">
          <a:xfrm>
            <a:off x="4284663" y="2692400"/>
            <a:ext cx="215900" cy="431800"/>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7653" name="Line 9"/>
          <p:cNvSpPr>
            <a:spLocks noChangeShapeType="1"/>
          </p:cNvSpPr>
          <p:nvPr/>
        </p:nvSpPr>
        <p:spPr bwMode="auto">
          <a:xfrm>
            <a:off x="2195513" y="2692400"/>
            <a:ext cx="1584325" cy="431800"/>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7654" name="Line 10"/>
          <p:cNvSpPr>
            <a:spLocks noChangeShapeType="1"/>
          </p:cNvSpPr>
          <p:nvPr/>
        </p:nvSpPr>
        <p:spPr bwMode="auto">
          <a:xfrm flipH="1">
            <a:off x="2268538" y="2692400"/>
            <a:ext cx="2519362" cy="431800"/>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7655" name="Line 16"/>
          <p:cNvSpPr>
            <a:spLocks noChangeShapeType="1"/>
          </p:cNvSpPr>
          <p:nvPr/>
        </p:nvSpPr>
        <p:spPr bwMode="auto">
          <a:xfrm flipH="1">
            <a:off x="6661150" y="2692400"/>
            <a:ext cx="287338" cy="431800"/>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7656" name="Line 17"/>
          <p:cNvSpPr>
            <a:spLocks noChangeShapeType="1"/>
          </p:cNvSpPr>
          <p:nvPr/>
        </p:nvSpPr>
        <p:spPr bwMode="auto">
          <a:xfrm>
            <a:off x="6661150" y="2692400"/>
            <a:ext cx="358775" cy="431800"/>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7657" name="Line 19"/>
          <p:cNvSpPr>
            <a:spLocks noChangeShapeType="1"/>
          </p:cNvSpPr>
          <p:nvPr/>
        </p:nvSpPr>
        <p:spPr bwMode="auto">
          <a:xfrm>
            <a:off x="4643438" y="2692400"/>
            <a:ext cx="215900" cy="431800"/>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7658" name="Line 20"/>
          <p:cNvSpPr>
            <a:spLocks noChangeShapeType="1"/>
          </p:cNvSpPr>
          <p:nvPr/>
        </p:nvSpPr>
        <p:spPr bwMode="auto">
          <a:xfrm>
            <a:off x="3924300" y="2692400"/>
            <a:ext cx="215900" cy="431800"/>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7659" name="TextBox 5"/>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8.1.7</a:t>
            </a:r>
            <a:endParaRPr lang="en-CA" altLang="en-US" dirty="0"/>
          </a:p>
        </p:txBody>
      </p:sp>
    </p:spTree>
    <p:extLst>
      <p:ext uri="{BB962C8B-B14F-4D97-AF65-F5344CB8AC3E}">
        <p14:creationId xmlns:p14="http://schemas.microsoft.com/office/powerpoint/2010/main" val="15430432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en-US" smtClean="0">
                <a:solidFill>
                  <a:srgbClr val="000000"/>
                </a:solidFill>
                <a:latin typeface="Arial" charset="0"/>
                <a:cs typeface="Arial" charset="0"/>
              </a:rPr>
              <a:t>Inversions</a:t>
            </a:r>
            <a:endParaRPr lang="en-US" altLang="en-US" sz="4000" smtClean="0">
              <a:latin typeface="Arial" charset="0"/>
              <a:cs typeface="Arial" charset="0"/>
            </a:endParaRPr>
          </a:p>
        </p:txBody>
      </p:sp>
      <p:sp>
        <p:nvSpPr>
          <p:cNvPr id="2867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third list would, by any reasonable definition, be significantly unsorted </a:t>
            </a:r>
          </a:p>
          <a:p>
            <a:pPr>
              <a:buFontTx/>
              <a:buNone/>
            </a:pPr>
            <a:endParaRPr lang="en-US" altLang="en-US" smtClean="0">
              <a:latin typeface="Arial" charset="0"/>
              <a:cs typeface="Arial" charset="0"/>
            </a:endParaRPr>
          </a:p>
          <a:p>
            <a:pPr>
              <a:buFontTx/>
              <a:buNone/>
            </a:pPr>
            <a:r>
              <a:rPr lang="en-US" altLang="en-US" smtClean="0">
                <a:latin typeface="Arial" charset="0"/>
                <a:cs typeface="Arial" charset="0"/>
              </a:rPr>
              <a:t>	  22 20 81 38 95 84 99 12 79 </a:t>
            </a:r>
            <a:r>
              <a:rPr lang="en-US" altLang="en-US" smtClean="0">
                <a:solidFill>
                  <a:schemeClr val="hlink"/>
                </a:solidFill>
                <a:latin typeface="Arial" charset="0"/>
                <a:cs typeface="Arial" charset="0"/>
              </a:rPr>
              <a:t>44</a:t>
            </a:r>
            <a:r>
              <a:rPr lang="en-US" altLang="en-US" smtClean="0">
                <a:latin typeface="Arial" charset="0"/>
                <a:cs typeface="Arial" charset="0"/>
              </a:rPr>
              <a:t> 26 87 96 10 48 80   1 31 16 92</a:t>
            </a:r>
          </a:p>
          <a:p>
            <a:pPr>
              <a:buFontTx/>
              <a:buNone/>
            </a:pPr>
            <a:endParaRPr lang="en-US" altLang="en-US" smtClean="0">
              <a:latin typeface="Arial" charset="0"/>
              <a:cs typeface="Arial" charset="0"/>
            </a:endParaRPr>
          </a:p>
          <a:p>
            <a:pPr>
              <a:buFontTx/>
              <a:buNone/>
            </a:pPr>
            <a:r>
              <a:rPr lang="en-US" altLang="en-US" smtClean="0">
                <a:latin typeface="Arial" charset="0"/>
                <a:cs typeface="Arial" charset="0"/>
              </a:rPr>
              <a:t>         1 10 12 16 20 22 26 31 38 </a:t>
            </a:r>
            <a:r>
              <a:rPr lang="en-US" altLang="en-US" smtClean="0">
                <a:solidFill>
                  <a:schemeClr val="hlink"/>
                </a:solidFill>
                <a:latin typeface="Arial" charset="0"/>
                <a:cs typeface="Arial" charset="0"/>
              </a:rPr>
              <a:t>44</a:t>
            </a:r>
            <a:r>
              <a:rPr lang="en-US" altLang="en-US" smtClean="0">
                <a:latin typeface="Arial" charset="0"/>
                <a:cs typeface="Arial" charset="0"/>
              </a:rPr>
              <a:t> 48 79 80 81 84 87 92 95 96 99</a:t>
            </a:r>
          </a:p>
          <a:p>
            <a:pPr>
              <a:buFontTx/>
              <a:buNone/>
            </a:pPr>
            <a:endParaRPr lang="en-US" altLang="en-US" smtClean="0">
              <a:latin typeface="Arial" charset="0"/>
              <a:cs typeface="Arial" charset="0"/>
            </a:endParaRPr>
          </a:p>
          <a:p>
            <a:pPr>
              <a:buFontTx/>
              <a:buNone/>
            </a:pPr>
            <a:r>
              <a:rPr lang="en-US" altLang="en-US" smtClean="0">
                <a:latin typeface="Arial" charset="0"/>
                <a:cs typeface="Arial" charset="0"/>
              </a:rPr>
              <a:t>       </a:t>
            </a:r>
          </a:p>
          <a:p>
            <a:pPr>
              <a:buFontTx/>
              <a:buNone/>
            </a:pPr>
            <a:r>
              <a:rPr lang="en-US" altLang="en-US" sz="1600" smtClean="0">
                <a:latin typeface="Arial" charset="0"/>
                <a:cs typeface="Arial" charset="0"/>
              </a:rPr>
              <a:t>	</a:t>
            </a:r>
            <a:endParaRPr lang="en-US" altLang="en-US" smtClean="0">
              <a:latin typeface="Arial" charset="0"/>
              <a:cs typeface="Arial" charset="0"/>
            </a:endParaRPr>
          </a:p>
        </p:txBody>
      </p:sp>
      <p:sp>
        <p:nvSpPr>
          <p:cNvPr id="28676" name="Line 5"/>
          <p:cNvSpPr>
            <a:spLocks noChangeShapeType="1"/>
          </p:cNvSpPr>
          <p:nvPr/>
        </p:nvSpPr>
        <p:spPr bwMode="auto">
          <a:xfrm>
            <a:off x="1331913" y="2997200"/>
            <a:ext cx="1511300" cy="431800"/>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8677" name="Line 11"/>
          <p:cNvSpPr>
            <a:spLocks noChangeShapeType="1"/>
          </p:cNvSpPr>
          <p:nvPr/>
        </p:nvSpPr>
        <p:spPr bwMode="auto">
          <a:xfrm>
            <a:off x="1620838" y="2997200"/>
            <a:ext cx="863600" cy="431800"/>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8678" name="Line 12"/>
          <p:cNvSpPr>
            <a:spLocks noChangeShapeType="1"/>
          </p:cNvSpPr>
          <p:nvPr/>
        </p:nvSpPr>
        <p:spPr bwMode="auto">
          <a:xfrm>
            <a:off x="2051050" y="2997200"/>
            <a:ext cx="3600450" cy="431800"/>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8679" name="Line 13"/>
          <p:cNvSpPr>
            <a:spLocks noChangeShapeType="1"/>
          </p:cNvSpPr>
          <p:nvPr/>
        </p:nvSpPr>
        <p:spPr bwMode="auto">
          <a:xfrm>
            <a:off x="2627313" y="2997200"/>
            <a:ext cx="4392612" cy="431800"/>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8680" name="Line 14"/>
          <p:cNvSpPr>
            <a:spLocks noChangeShapeType="1"/>
          </p:cNvSpPr>
          <p:nvPr/>
        </p:nvSpPr>
        <p:spPr bwMode="auto">
          <a:xfrm>
            <a:off x="2987675" y="2997200"/>
            <a:ext cx="3024188" cy="431800"/>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8681" name="Line 15"/>
          <p:cNvSpPr>
            <a:spLocks noChangeShapeType="1"/>
          </p:cNvSpPr>
          <p:nvPr/>
        </p:nvSpPr>
        <p:spPr bwMode="auto">
          <a:xfrm>
            <a:off x="3348038" y="2997200"/>
            <a:ext cx="4392612" cy="431800"/>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8682" name="Line 16"/>
          <p:cNvSpPr>
            <a:spLocks noChangeShapeType="1"/>
          </p:cNvSpPr>
          <p:nvPr/>
        </p:nvSpPr>
        <p:spPr bwMode="auto">
          <a:xfrm>
            <a:off x="4137025" y="2997200"/>
            <a:ext cx="866775" cy="431800"/>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8683" name="Line 17"/>
          <p:cNvSpPr>
            <a:spLocks noChangeShapeType="1"/>
          </p:cNvSpPr>
          <p:nvPr/>
        </p:nvSpPr>
        <p:spPr bwMode="auto">
          <a:xfrm>
            <a:off x="5145088" y="2997200"/>
            <a:ext cx="1155700" cy="431800"/>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8684" name="Line 18"/>
          <p:cNvSpPr>
            <a:spLocks noChangeShapeType="1"/>
          </p:cNvSpPr>
          <p:nvPr/>
        </p:nvSpPr>
        <p:spPr bwMode="auto">
          <a:xfrm>
            <a:off x="5508625" y="2997200"/>
            <a:ext cx="1871663" cy="431800"/>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8685" name="Line 20"/>
          <p:cNvSpPr>
            <a:spLocks noChangeShapeType="1"/>
          </p:cNvSpPr>
          <p:nvPr/>
        </p:nvSpPr>
        <p:spPr bwMode="auto">
          <a:xfrm>
            <a:off x="2339975" y="2997200"/>
            <a:ext cx="1511300" cy="431800"/>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8686" name="Line 21"/>
          <p:cNvSpPr>
            <a:spLocks noChangeShapeType="1"/>
          </p:cNvSpPr>
          <p:nvPr/>
        </p:nvSpPr>
        <p:spPr bwMode="auto">
          <a:xfrm flipH="1">
            <a:off x="1979613" y="2997200"/>
            <a:ext cx="1655762" cy="431800"/>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8687" name="Line 22"/>
          <p:cNvSpPr>
            <a:spLocks noChangeShapeType="1"/>
          </p:cNvSpPr>
          <p:nvPr/>
        </p:nvSpPr>
        <p:spPr bwMode="auto">
          <a:xfrm flipH="1">
            <a:off x="3419475" y="2997200"/>
            <a:ext cx="1079500" cy="431800"/>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8688" name="Line 23"/>
          <p:cNvSpPr>
            <a:spLocks noChangeShapeType="1"/>
          </p:cNvSpPr>
          <p:nvPr/>
        </p:nvSpPr>
        <p:spPr bwMode="auto">
          <a:xfrm flipH="1">
            <a:off x="1692275" y="2997200"/>
            <a:ext cx="4032250" cy="431800"/>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8689" name="Line 24"/>
          <p:cNvSpPr>
            <a:spLocks noChangeShapeType="1"/>
          </p:cNvSpPr>
          <p:nvPr/>
        </p:nvSpPr>
        <p:spPr bwMode="auto">
          <a:xfrm flipH="1">
            <a:off x="4716463" y="2997200"/>
            <a:ext cx="1223962" cy="431800"/>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8690" name="Line 25"/>
          <p:cNvSpPr>
            <a:spLocks noChangeShapeType="1"/>
          </p:cNvSpPr>
          <p:nvPr/>
        </p:nvSpPr>
        <p:spPr bwMode="auto">
          <a:xfrm flipH="1">
            <a:off x="5435600" y="2997200"/>
            <a:ext cx="936625" cy="431800"/>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8691" name="Line 26"/>
          <p:cNvSpPr>
            <a:spLocks noChangeShapeType="1"/>
          </p:cNvSpPr>
          <p:nvPr/>
        </p:nvSpPr>
        <p:spPr bwMode="auto">
          <a:xfrm flipH="1">
            <a:off x="1331913" y="2997200"/>
            <a:ext cx="5400675" cy="431800"/>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8692" name="Line 27"/>
          <p:cNvSpPr>
            <a:spLocks noChangeShapeType="1"/>
          </p:cNvSpPr>
          <p:nvPr/>
        </p:nvSpPr>
        <p:spPr bwMode="auto">
          <a:xfrm flipH="1">
            <a:off x="2339975" y="2997200"/>
            <a:ext cx="5040313" cy="431800"/>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8693" name="Line 28"/>
          <p:cNvSpPr>
            <a:spLocks noChangeShapeType="1"/>
          </p:cNvSpPr>
          <p:nvPr/>
        </p:nvSpPr>
        <p:spPr bwMode="auto">
          <a:xfrm flipH="1">
            <a:off x="3708400" y="2997200"/>
            <a:ext cx="3311525" cy="431800"/>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8694" name="Line 29"/>
          <p:cNvSpPr>
            <a:spLocks noChangeShapeType="1"/>
          </p:cNvSpPr>
          <p:nvPr/>
        </p:nvSpPr>
        <p:spPr bwMode="auto">
          <a:xfrm flipH="1">
            <a:off x="6804025" y="2997200"/>
            <a:ext cx="863600" cy="431800"/>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8695" name="TextBox 5"/>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8.1.7</a:t>
            </a:r>
            <a:endParaRPr lang="en-CA" altLang="en-US" dirty="0"/>
          </a:p>
        </p:txBody>
      </p:sp>
    </p:spTree>
    <p:extLst>
      <p:ext uri="{BB962C8B-B14F-4D97-AF65-F5344CB8AC3E}">
        <p14:creationId xmlns:p14="http://schemas.microsoft.com/office/powerpoint/2010/main" val="17860879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n-US" altLang="en-US" smtClean="0">
                <a:solidFill>
                  <a:srgbClr val="000000"/>
                </a:solidFill>
                <a:latin typeface="Arial" charset="0"/>
                <a:cs typeface="Arial" charset="0"/>
              </a:rPr>
              <a:t>Inversions</a:t>
            </a:r>
            <a:endParaRPr lang="en-US" altLang="en-US" sz="4000" smtClean="0">
              <a:latin typeface="Arial" charset="0"/>
              <a:cs typeface="Arial" charset="0"/>
            </a:endParaRPr>
          </a:p>
        </p:txBody>
      </p:sp>
      <p:sp>
        <p:nvSpPr>
          <p:cNvPr id="1028"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Given any list of </a:t>
            </a:r>
            <a:r>
              <a:rPr lang="en-US" altLang="en-US" i="1" smtClean="0">
                <a:latin typeface="Times New Roman" pitchFamily="18" charset="0"/>
                <a:cs typeface="Arial" charset="0"/>
              </a:rPr>
              <a:t>n</a:t>
            </a:r>
            <a:r>
              <a:rPr lang="en-US" altLang="en-US" smtClean="0">
                <a:latin typeface="Arial" charset="0"/>
                <a:cs typeface="Arial" charset="0"/>
              </a:rPr>
              <a:t> numbers, there are </a:t>
            </a:r>
            <a:r>
              <a:rPr lang="en-US" altLang="en-US" sz="1600" smtClean="0">
                <a:latin typeface="Arial" charset="0"/>
                <a:cs typeface="Arial" charset="0"/>
              </a:rPr>
              <a:t/>
            </a:r>
            <a:br>
              <a:rPr lang="en-US" altLang="en-US" sz="1600" smtClean="0">
                <a:latin typeface="Arial" charset="0"/>
                <a:cs typeface="Arial" charset="0"/>
              </a:rPr>
            </a:br>
            <a:endParaRPr lang="en-US" altLang="en-US" sz="1600" smtClean="0">
              <a:latin typeface="Arial" charset="0"/>
              <a:cs typeface="Arial" charset="0"/>
            </a:endParaRPr>
          </a:p>
          <a:p>
            <a:pPr>
              <a:buFont typeface="Arial" charset="0"/>
              <a:buNone/>
            </a:pPr>
            <a:endParaRPr lang="en-US" altLang="en-US" sz="1600" smtClean="0">
              <a:latin typeface="Arial" charset="0"/>
              <a:cs typeface="Arial" charset="0"/>
            </a:endParaRPr>
          </a:p>
          <a:p>
            <a:pPr>
              <a:buFont typeface="Arial" charset="0"/>
              <a:buNone/>
            </a:pPr>
            <a:endParaRPr lang="en-US" altLang="en-US" sz="1600" smtClean="0">
              <a:latin typeface="Arial" charset="0"/>
              <a:cs typeface="Arial" charset="0"/>
            </a:endParaRPr>
          </a:p>
          <a:p>
            <a:pPr>
              <a:buFont typeface="Arial" charset="0"/>
              <a:buNone/>
            </a:pPr>
            <a:r>
              <a:rPr lang="en-US" altLang="en-US" sz="1600" smtClean="0">
                <a:latin typeface="Arial" charset="0"/>
                <a:cs typeface="Arial" charset="0"/>
              </a:rPr>
              <a:t>	</a:t>
            </a:r>
            <a:r>
              <a:rPr lang="en-US" altLang="en-US" smtClean="0">
                <a:latin typeface="Arial" charset="0"/>
                <a:cs typeface="Arial" charset="0"/>
              </a:rPr>
              <a:t>pairs of numbers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For example, the list  (1, 3, 5, 4, 2, 6) contains the following 15 pairs:</a:t>
            </a:r>
          </a:p>
          <a:p>
            <a:pPr lvl="1">
              <a:buFontTx/>
              <a:buNone/>
            </a:pPr>
            <a:r>
              <a:rPr lang="en-US" altLang="en-US" smtClean="0">
                <a:latin typeface="Arial" charset="0"/>
                <a:cs typeface="Arial" charset="0"/>
              </a:rPr>
              <a:t>			(1, 3)	(1, 5)	(1, 4)	(1, 2)	(1, 6)</a:t>
            </a:r>
          </a:p>
          <a:p>
            <a:pPr lvl="1">
              <a:buFontTx/>
              <a:buNone/>
            </a:pPr>
            <a:r>
              <a:rPr lang="en-US" altLang="en-US" smtClean="0">
                <a:latin typeface="Arial" charset="0"/>
                <a:cs typeface="Arial" charset="0"/>
              </a:rPr>
              <a:t>    				(3, 5)	(3, 4)	(3, 2)	(3, 6)</a:t>
            </a:r>
          </a:p>
          <a:p>
            <a:pPr lvl="1">
              <a:buFontTx/>
              <a:buNone/>
            </a:pPr>
            <a:r>
              <a:rPr lang="en-US" altLang="en-US" smtClean="0">
                <a:latin typeface="Arial" charset="0"/>
                <a:cs typeface="Arial" charset="0"/>
              </a:rPr>
              <a:t>  					(5, 4)	(5, 2)	(5, 6)</a:t>
            </a:r>
          </a:p>
          <a:p>
            <a:pPr lvl="1">
              <a:buFontTx/>
              <a:buNone/>
            </a:pPr>
            <a:r>
              <a:rPr lang="en-US" altLang="en-US" smtClean="0">
                <a:latin typeface="Arial" charset="0"/>
                <a:cs typeface="Arial" charset="0"/>
              </a:rPr>
              <a:t>						(4, 2)	(4, 6)</a:t>
            </a:r>
          </a:p>
          <a:p>
            <a:pPr lvl="1">
              <a:buFontTx/>
              <a:buNone/>
            </a:pPr>
            <a:r>
              <a:rPr lang="en-US" altLang="en-US" smtClean="0">
                <a:latin typeface="Arial" charset="0"/>
                <a:cs typeface="Arial" charset="0"/>
              </a:rPr>
              <a:t>  							(2, 6)</a:t>
            </a:r>
          </a:p>
        </p:txBody>
      </p:sp>
      <p:graphicFrame>
        <p:nvGraphicFramePr>
          <p:cNvPr id="1026" name="Object 2"/>
          <p:cNvGraphicFramePr>
            <a:graphicFrameLocks noChangeAspect="1"/>
          </p:cNvGraphicFramePr>
          <p:nvPr/>
        </p:nvGraphicFramePr>
        <p:xfrm>
          <a:off x="3851275" y="2060575"/>
          <a:ext cx="1655763" cy="828675"/>
        </p:xfrm>
        <a:graphic>
          <a:graphicData uri="http://schemas.openxmlformats.org/presentationml/2006/ole">
            <mc:AlternateContent xmlns:mc="http://schemas.openxmlformats.org/markup-compatibility/2006">
              <mc:Choice xmlns:v="urn:schemas-microsoft-com:vml" Requires="v">
                <p:oleObj spid="_x0000_s126981" name="Equation" r:id="rId4" imgW="914400" imgH="457200" progId="Equation.3">
                  <p:embed/>
                </p:oleObj>
              </mc:Choice>
              <mc:Fallback>
                <p:oleObj name="Equation" r:id="rId4" imgW="91440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1275" y="2060575"/>
                        <a:ext cx="16557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9" name="TextBox 5"/>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8.1.7</a:t>
            </a:r>
            <a:endParaRPr lang="en-CA" altLang="en-US" dirty="0"/>
          </a:p>
        </p:txBody>
      </p:sp>
    </p:spTree>
    <p:extLst>
      <p:ext uri="{BB962C8B-B14F-4D97-AF65-F5344CB8AC3E}">
        <p14:creationId xmlns:p14="http://schemas.microsoft.com/office/powerpoint/2010/main" val="42509123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smtClean="0">
                <a:latin typeface="Arial" charset="0"/>
                <a:cs typeface="Arial" charset="0"/>
              </a:rPr>
              <a:t>Outline</a:t>
            </a:r>
          </a:p>
        </p:txBody>
      </p:sp>
      <p:sp>
        <p:nvSpPr>
          <p:cNvPr id="1229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In this topic, we will introduce sorting, including:</a:t>
            </a:r>
          </a:p>
          <a:p>
            <a:pPr lvl="1"/>
            <a:r>
              <a:rPr lang="en-US" altLang="en-US" smtClean="0">
                <a:latin typeface="Arial" charset="0"/>
                <a:cs typeface="Arial" charset="0"/>
              </a:rPr>
              <a:t>Definitions</a:t>
            </a:r>
          </a:p>
          <a:p>
            <a:pPr lvl="1"/>
            <a:r>
              <a:rPr lang="en-US" altLang="en-US" smtClean="0">
                <a:latin typeface="Arial" charset="0"/>
                <a:cs typeface="Arial" charset="0"/>
              </a:rPr>
              <a:t>Assumptions</a:t>
            </a:r>
          </a:p>
          <a:p>
            <a:pPr lvl="1"/>
            <a:r>
              <a:rPr lang="en-US" altLang="en-US" i="1" smtClean="0">
                <a:latin typeface="Arial" charset="0"/>
                <a:cs typeface="Arial" charset="0"/>
              </a:rPr>
              <a:t>In-place</a:t>
            </a:r>
            <a:r>
              <a:rPr lang="en-US" altLang="en-US" smtClean="0">
                <a:latin typeface="Arial" charset="0"/>
                <a:cs typeface="Arial" charset="0"/>
              </a:rPr>
              <a:t> sorting</a:t>
            </a:r>
          </a:p>
          <a:p>
            <a:pPr lvl="1"/>
            <a:r>
              <a:rPr lang="en-US" altLang="en-US" smtClean="0">
                <a:latin typeface="Arial" charset="0"/>
                <a:cs typeface="Arial" charset="0"/>
              </a:rPr>
              <a:t>Sorting techniques and strategies</a:t>
            </a:r>
          </a:p>
          <a:p>
            <a:pPr lvl="1"/>
            <a:r>
              <a:rPr lang="en-US" altLang="en-US" smtClean="0">
                <a:latin typeface="Arial" charset="0"/>
                <a:cs typeface="Arial" charset="0"/>
              </a:rPr>
              <a:t>Overview of run times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Lower bound on run times</a:t>
            </a:r>
          </a:p>
          <a:p>
            <a:pPr>
              <a:buFont typeface="Arial" charset="0"/>
              <a:buNone/>
            </a:pPr>
            <a:r>
              <a:rPr lang="en-US" altLang="en-US" smtClean="0">
                <a:latin typeface="Arial" charset="0"/>
                <a:cs typeface="Arial" charset="0"/>
              </a:rPr>
              <a:t>	Define inversions and use this as a measure of </a:t>
            </a:r>
            <a:r>
              <a:rPr lang="en-US" altLang="en-US" i="1" smtClean="0">
                <a:latin typeface="Arial" charset="0"/>
                <a:cs typeface="Arial" charset="0"/>
              </a:rPr>
              <a:t>unsortedness</a:t>
            </a:r>
          </a:p>
        </p:txBody>
      </p:sp>
    </p:spTree>
    <p:extLst>
      <p:ext uri="{BB962C8B-B14F-4D97-AF65-F5344CB8AC3E}">
        <p14:creationId xmlns:p14="http://schemas.microsoft.com/office/powerpoint/2010/main" val="15379263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smtClean="0">
                <a:solidFill>
                  <a:srgbClr val="000000"/>
                </a:solidFill>
                <a:latin typeface="Arial" charset="0"/>
                <a:cs typeface="Arial" charset="0"/>
              </a:rPr>
              <a:t>Inversions</a:t>
            </a:r>
            <a:endParaRPr lang="en-US" altLang="en-US" sz="4000" smtClean="0">
              <a:latin typeface="Arial" charset="0"/>
              <a:cs typeface="Arial" charset="0"/>
            </a:endParaRPr>
          </a:p>
        </p:txBody>
      </p:sp>
      <p:sp>
        <p:nvSpPr>
          <p:cNvPr id="2969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You may note that 11 of these pairs of numbers are in</a:t>
            </a:r>
          </a:p>
          <a:p>
            <a:pPr>
              <a:buFont typeface="Arial" charset="0"/>
              <a:buNone/>
            </a:pPr>
            <a:r>
              <a:rPr lang="en-US" altLang="en-US" smtClean="0">
                <a:latin typeface="Arial" charset="0"/>
                <a:cs typeface="Arial" charset="0"/>
              </a:rPr>
              <a:t>	 order:</a:t>
            </a:r>
          </a:p>
          <a:p>
            <a:pPr lvl="1">
              <a:buFontTx/>
              <a:buNone/>
            </a:pPr>
            <a:r>
              <a:rPr lang="en-US" altLang="en-US" sz="2000" smtClean="0">
                <a:latin typeface="Arial" charset="0"/>
                <a:cs typeface="Arial" charset="0"/>
              </a:rPr>
              <a:t>			</a:t>
            </a:r>
            <a:r>
              <a:rPr lang="en-US" altLang="en-US" sz="2000" b="1" smtClean="0">
                <a:solidFill>
                  <a:srgbClr val="00B0F0"/>
                </a:solidFill>
                <a:latin typeface="Arial" charset="0"/>
                <a:cs typeface="Arial" charset="0"/>
              </a:rPr>
              <a:t>(1, 3)	(1, 5)	(1, 4)	(1, 2)	(1, 6)</a:t>
            </a:r>
          </a:p>
          <a:p>
            <a:pPr lvl="1">
              <a:buFontTx/>
              <a:buNone/>
            </a:pPr>
            <a:r>
              <a:rPr lang="en-US" altLang="en-US" sz="2000" smtClean="0">
                <a:latin typeface="Arial" charset="0"/>
                <a:cs typeface="Arial" charset="0"/>
              </a:rPr>
              <a:t>    				</a:t>
            </a:r>
            <a:r>
              <a:rPr lang="en-US" altLang="en-US" sz="2000" b="1" smtClean="0">
                <a:solidFill>
                  <a:srgbClr val="00B0F0"/>
                </a:solidFill>
                <a:latin typeface="Arial" charset="0"/>
                <a:cs typeface="Arial" charset="0"/>
              </a:rPr>
              <a:t>(3, 5)	(3, 4)</a:t>
            </a:r>
            <a:r>
              <a:rPr lang="en-US" altLang="en-US" sz="2000" smtClean="0">
                <a:solidFill>
                  <a:srgbClr val="FF0000"/>
                </a:solidFill>
                <a:latin typeface="Arial" charset="0"/>
                <a:cs typeface="Arial" charset="0"/>
              </a:rPr>
              <a:t>	</a:t>
            </a:r>
            <a:r>
              <a:rPr lang="en-US" altLang="en-US" sz="2000" smtClean="0">
                <a:latin typeface="Arial" charset="0"/>
                <a:cs typeface="Arial" charset="0"/>
              </a:rPr>
              <a:t>(3, 2)	</a:t>
            </a:r>
            <a:r>
              <a:rPr lang="en-US" altLang="en-US" sz="2000" b="1" smtClean="0">
                <a:solidFill>
                  <a:srgbClr val="00B0F0"/>
                </a:solidFill>
                <a:latin typeface="Arial" charset="0"/>
                <a:cs typeface="Arial" charset="0"/>
              </a:rPr>
              <a:t>(3, 6)</a:t>
            </a:r>
          </a:p>
          <a:p>
            <a:pPr lvl="1">
              <a:buFontTx/>
              <a:buNone/>
            </a:pPr>
            <a:r>
              <a:rPr lang="en-US" altLang="en-US" sz="2000" smtClean="0">
                <a:latin typeface="Arial" charset="0"/>
                <a:cs typeface="Arial" charset="0"/>
              </a:rPr>
              <a:t>  					(5, 4)	(5, 2)</a:t>
            </a:r>
            <a:r>
              <a:rPr lang="en-US" altLang="en-US" sz="2000" b="1" smtClean="0">
                <a:latin typeface="Arial" charset="0"/>
                <a:cs typeface="Arial" charset="0"/>
              </a:rPr>
              <a:t>	</a:t>
            </a:r>
            <a:r>
              <a:rPr lang="en-US" altLang="en-US" sz="2000" b="1" smtClean="0">
                <a:solidFill>
                  <a:srgbClr val="00B0F0"/>
                </a:solidFill>
                <a:latin typeface="Arial" charset="0"/>
                <a:cs typeface="Arial" charset="0"/>
              </a:rPr>
              <a:t>(5, 6)</a:t>
            </a:r>
          </a:p>
          <a:p>
            <a:pPr lvl="1">
              <a:buFontTx/>
              <a:buNone/>
            </a:pPr>
            <a:r>
              <a:rPr lang="en-US" altLang="en-US" sz="2000" smtClean="0">
                <a:latin typeface="Arial" charset="0"/>
                <a:cs typeface="Arial" charset="0"/>
              </a:rPr>
              <a:t>						(4, 2)	</a:t>
            </a:r>
            <a:r>
              <a:rPr lang="en-US" altLang="en-US" sz="2000" b="1" smtClean="0">
                <a:solidFill>
                  <a:srgbClr val="00B0F0"/>
                </a:solidFill>
                <a:latin typeface="Arial" charset="0"/>
                <a:cs typeface="Arial" charset="0"/>
              </a:rPr>
              <a:t>(4, 6)</a:t>
            </a:r>
          </a:p>
          <a:p>
            <a:pPr lvl="1">
              <a:buFontTx/>
              <a:buNone/>
            </a:pPr>
            <a:r>
              <a:rPr lang="en-US" altLang="en-US" sz="2000" smtClean="0">
                <a:solidFill>
                  <a:srgbClr val="FF0000"/>
                </a:solidFill>
                <a:latin typeface="Arial" charset="0"/>
                <a:cs typeface="Arial" charset="0"/>
              </a:rPr>
              <a:t>  							</a:t>
            </a:r>
            <a:r>
              <a:rPr lang="en-US" altLang="en-US" sz="2000" b="1" smtClean="0">
                <a:solidFill>
                  <a:srgbClr val="00B0F0"/>
                </a:solidFill>
                <a:latin typeface="Arial" charset="0"/>
                <a:cs typeface="Arial" charset="0"/>
              </a:rPr>
              <a:t>(2, 6)</a:t>
            </a:r>
          </a:p>
        </p:txBody>
      </p:sp>
      <p:sp>
        <p:nvSpPr>
          <p:cNvPr id="29700" name="TextBox 5"/>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8.1.7</a:t>
            </a:r>
            <a:endParaRPr lang="en-CA" altLang="en-US" dirty="0"/>
          </a:p>
        </p:txBody>
      </p:sp>
    </p:spTree>
    <p:extLst>
      <p:ext uri="{BB962C8B-B14F-4D97-AF65-F5344CB8AC3E}">
        <p14:creationId xmlns:p14="http://schemas.microsoft.com/office/powerpoint/2010/main" val="8687491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en-US" smtClean="0">
                <a:solidFill>
                  <a:srgbClr val="000000"/>
                </a:solidFill>
                <a:latin typeface="Arial" charset="0"/>
                <a:cs typeface="Arial" charset="0"/>
              </a:rPr>
              <a:t>Inversions</a:t>
            </a:r>
            <a:endParaRPr lang="en-US" altLang="en-US" sz="4000" smtClean="0">
              <a:latin typeface="Arial" charset="0"/>
              <a:cs typeface="Arial" charset="0"/>
            </a:endParaRPr>
          </a:p>
        </p:txBody>
      </p:sp>
      <p:sp>
        <p:nvSpPr>
          <p:cNvPr id="3072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remaining four pairs are </a:t>
            </a:r>
            <a:r>
              <a:rPr lang="en-US" altLang="en-US" i="1" smtClean="0">
                <a:latin typeface="Arial" charset="0"/>
                <a:cs typeface="Arial" charset="0"/>
              </a:rPr>
              <a:t>reversed</a:t>
            </a:r>
            <a:r>
              <a:rPr lang="en-US" altLang="en-US" smtClean="0">
                <a:latin typeface="Arial" charset="0"/>
                <a:cs typeface="Arial" charset="0"/>
              </a:rPr>
              <a:t>, or </a:t>
            </a:r>
            <a:r>
              <a:rPr lang="en-US" altLang="en-US" i="1" smtClean="0">
                <a:latin typeface="Arial" charset="0"/>
                <a:cs typeface="Arial" charset="0"/>
              </a:rPr>
              <a:t>inverted</a:t>
            </a:r>
          </a:p>
          <a:p>
            <a:pPr>
              <a:buFontTx/>
              <a:buNone/>
            </a:pPr>
            <a:r>
              <a:rPr lang="en-US" altLang="en-US" i="1" smtClean="0">
                <a:latin typeface="Arial" charset="0"/>
                <a:cs typeface="Arial" charset="0"/>
              </a:rPr>
              <a:t> </a:t>
            </a:r>
          </a:p>
          <a:p>
            <a:pPr>
              <a:buFontTx/>
              <a:buNone/>
            </a:pPr>
            <a:r>
              <a:rPr lang="en-US" altLang="en-US" sz="1800" smtClean="0">
                <a:latin typeface="Arial" charset="0"/>
                <a:cs typeface="Arial" charset="0"/>
              </a:rPr>
              <a:t>	</a:t>
            </a:r>
            <a:r>
              <a:rPr lang="en-US" altLang="en-US" smtClean="0">
                <a:latin typeface="Arial" charset="0"/>
                <a:cs typeface="Arial" charset="0"/>
              </a:rPr>
              <a:t>		(1, 3)	(1, 5)	(1, 4)	(1, 2)	(1, 6)</a:t>
            </a:r>
          </a:p>
          <a:p>
            <a:pPr lvl="1">
              <a:buFontTx/>
              <a:buNone/>
            </a:pPr>
            <a:r>
              <a:rPr lang="en-US" altLang="en-US" sz="2000" smtClean="0">
                <a:latin typeface="Arial" charset="0"/>
                <a:cs typeface="Arial" charset="0"/>
              </a:rPr>
              <a:t>    				(3, 5)	(3, 4)	</a:t>
            </a:r>
            <a:r>
              <a:rPr lang="en-US" altLang="en-US" sz="2000" b="1" smtClean="0">
                <a:solidFill>
                  <a:srgbClr val="FF0000"/>
                </a:solidFill>
                <a:latin typeface="Arial" charset="0"/>
                <a:cs typeface="Arial" charset="0"/>
              </a:rPr>
              <a:t>(3, 2)</a:t>
            </a:r>
            <a:r>
              <a:rPr lang="en-US" altLang="en-US" sz="2000" b="1" smtClean="0">
                <a:latin typeface="Arial" charset="0"/>
                <a:cs typeface="Arial" charset="0"/>
              </a:rPr>
              <a:t>	</a:t>
            </a:r>
            <a:r>
              <a:rPr lang="en-US" altLang="en-US" sz="2000" smtClean="0">
                <a:latin typeface="Arial" charset="0"/>
                <a:cs typeface="Arial" charset="0"/>
              </a:rPr>
              <a:t>(3, 6)</a:t>
            </a:r>
          </a:p>
          <a:p>
            <a:pPr lvl="1">
              <a:buFontTx/>
              <a:buNone/>
            </a:pPr>
            <a:r>
              <a:rPr lang="en-US" altLang="en-US" sz="2000" smtClean="0">
                <a:latin typeface="Arial" charset="0"/>
                <a:cs typeface="Arial" charset="0"/>
              </a:rPr>
              <a:t>  					</a:t>
            </a:r>
            <a:r>
              <a:rPr lang="en-US" altLang="en-US" sz="2000" b="1" smtClean="0">
                <a:solidFill>
                  <a:srgbClr val="FF0000"/>
                </a:solidFill>
                <a:latin typeface="Arial" charset="0"/>
                <a:cs typeface="Arial" charset="0"/>
              </a:rPr>
              <a:t>(5, 4)	(5, 2)</a:t>
            </a:r>
            <a:r>
              <a:rPr lang="en-US" altLang="en-US" sz="2000" smtClean="0">
                <a:solidFill>
                  <a:schemeClr val="hlink"/>
                </a:solidFill>
                <a:latin typeface="Arial" charset="0"/>
                <a:cs typeface="Arial" charset="0"/>
              </a:rPr>
              <a:t>	</a:t>
            </a:r>
            <a:r>
              <a:rPr lang="en-US" altLang="en-US" sz="2000" smtClean="0">
                <a:latin typeface="Arial" charset="0"/>
                <a:cs typeface="Arial" charset="0"/>
              </a:rPr>
              <a:t>(5, 6)</a:t>
            </a:r>
          </a:p>
          <a:p>
            <a:pPr lvl="1">
              <a:buFontTx/>
              <a:buNone/>
            </a:pPr>
            <a:r>
              <a:rPr lang="en-US" altLang="en-US" sz="2000" smtClean="0">
                <a:latin typeface="Arial" charset="0"/>
                <a:cs typeface="Arial" charset="0"/>
              </a:rPr>
              <a:t>						</a:t>
            </a:r>
            <a:r>
              <a:rPr lang="en-US" altLang="en-US" sz="2000" b="1" smtClean="0">
                <a:solidFill>
                  <a:srgbClr val="FF0000"/>
                </a:solidFill>
                <a:latin typeface="Arial" charset="0"/>
                <a:cs typeface="Arial" charset="0"/>
              </a:rPr>
              <a:t>(4, 2)</a:t>
            </a:r>
            <a:r>
              <a:rPr lang="en-US" altLang="en-US" sz="2000" b="1" smtClean="0">
                <a:latin typeface="Arial" charset="0"/>
                <a:cs typeface="Arial" charset="0"/>
              </a:rPr>
              <a:t>	</a:t>
            </a:r>
            <a:r>
              <a:rPr lang="en-US" altLang="en-US" sz="2000" smtClean="0">
                <a:latin typeface="Arial" charset="0"/>
                <a:cs typeface="Arial" charset="0"/>
              </a:rPr>
              <a:t>(4, 6)</a:t>
            </a:r>
          </a:p>
          <a:p>
            <a:pPr lvl="1">
              <a:buFontTx/>
              <a:buNone/>
            </a:pPr>
            <a:r>
              <a:rPr lang="en-US" altLang="en-US" sz="2000" smtClean="0">
                <a:latin typeface="Arial" charset="0"/>
                <a:cs typeface="Arial" charset="0"/>
              </a:rPr>
              <a:t>  							(2, 6)</a:t>
            </a:r>
          </a:p>
        </p:txBody>
      </p:sp>
      <p:sp>
        <p:nvSpPr>
          <p:cNvPr id="30724" name="TextBox 5"/>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8.1.7</a:t>
            </a:r>
            <a:endParaRPr lang="en-CA" altLang="en-US" dirty="0"/>
          </a:p>
        </p:txBody>
      </p:sp>
    </p:spTree>
    <p:extLst>
      <p:ext uri="{BB962C8B-B14F-4D97-AF65-F5344CB8AC3E}">
        <p14:creationId xmlns:p14="http://schemas.microsoft.com/office/powerpoint/2010/main" val="3985823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solidFill>
                  <a:srgbClr val="000000"/>
                </a:solidFill>
                <a:latin typeface="Arial" charset="0"/>
                <a:cs typeface="Arial" charset="0"/>
              </a:rPr>
              <a:t>Inversions</a:t>
            </a:r>
            <a:endParaRPr lang="en-US" altLang="en-US" sz="4000" smtClean="0">
              <a:latin typeface="Arial" charset="0"/>
              <a:cs typeface="Arial" charset="0"/>
            </a:endParaRPr>
          </a:p>
        </p:txBody>
      </p:sp>
      <p:sp>
        <p:nvSpPr>
          <p:cNvPr id="32771" name="Rectangle 3"/>
          <p:cNvSpPr>
            <a:spLocks noGrp="1" noChangeArrowheads="1"/>
          </p:cNvSpPr>
          <p:nvPr>
            <p:ph type="body" idx="1"/>
          </p:nvPr>
        </p:nvSpPr>
        <p:spPr/>
        <p:txBody>
          <a:bodyPr/>
          <a:lstStyle/>
          <a:p>
            <a:pPr>
              <a:buFont typeface="Arial" charset="0"/>
              <a:buNone/>
              <a:defRPr/>
            </a:pPr>
            <a:r>
              <a:rPr lang="en-US" dirty="0" smtClean="0">
                <a:latin typeface="Arial" charset="0"/>
                <a:cs typeface="Arial" charset="0"/>
              </a:rPr>
              <a:t>	Given a permutation of </a:t>
            </a:r>
            <a:r>
              <a:rPr lang="en-US" i="1" dirty="0" smtClean="0">
                <a:latin typeface="Times New Roman" pitchFamily="18" charset="0"/>
                <a:cs typeface="Arial" charset="0"/>
              </a:rPr>
              <a:t>n</a:t>
            </a:r>
            <a:r>
              <a:rPr lang="en-US" dirty="0" smtClean="0">
                <a:latin typeface="Arial" charset="0"/>
                <a:cs typeface="Arial" charset="0"/>
              </a:rPr>
              <a:t> elements</a:t>
            </a:r>
          </a:p>
          <a:p>
            <a:pPr algn="ctr">
              <a:buFont typeface="Arial" charset="0"/>
              <a:buNone/>
              <a:defRPr/>
            </a:pPr>
            <a:r>
              <a:rPr lang="en-US" i="1" dirty="0" smtClean="0">
                <a:latin typeface="Times New Roman" pitchFamily="18" charset="0"/>
                <a:cs typeface="Arial" charset="0"/>
              </a:rPr>
              <a:t>a</a:t>
            </a:r>
            <a:r>
              <a:rPr lang="en-US" baseline="-25000" dirty="0" smtClean="0">
                <a:latin typeface="Times New Roman" pitchFamily="18" charset="0"/>
                <a:cs typeface="Arial" charset="0"/>
              </a:rPr>
              <a:t>0</a:t>
            </a:r>
            <a:r>
              <a:rPr lang="en-US" i="1" dirty="0" smtClean="0">
                <a:latin typeface="Times New Roman" pitchFamily="18" charset="0"/>
                <a:cs typeface="Arial" charset="0"/>
              </a:rPr>
              <a:t>,</a:t>
            </a:r>
            <a:r>
              <a:rPr lang="en-US" dirty="0" smtClean="0">
                <a:latin typeface="Times New Roman" pitchFamily="18" charset="0"/>
                <a:cs typeface="Arial" charset="0"/>
              </a:rPr>
              <a:t> </a:t>
            </a:r>
            <a:r>
              <a:rPr lang="en-US" i="1" dirty="0" smtClean="0">
                <a:latin typeface="Times New Roman" pitchFamily="18" charset="0"/>
                <a:cs typeface="Arial" charset="0"/>
              </a:rPr>
              <a:t>a</a:t>
            </a:r>
            <a:r>
              <a:rPr lang="en-US" baseline="-25000" dirty="0" smtClean="0">
                <a:latin typeface="Times New Roman" pitchFamily="18" charset="0"/>
                <a:cs typeface="Arial" charset="0"/>
              </a:rPr>
              <a:t>1</a:t>
            </a:r>
            <a:r>
              <a:rPr lang="en-US" i="1" dirty="0" smtClean="0">
                <a:latin typeface="Times New Roman" pitchFamily="18" charset="0"/>
                <a:cs typeface="Arial" charset="0"/>
              </a:rPr>
              <a:t>,</a:t>
            </a:r>
            <a:r>
              <a:rPr lang="en-US" dirty="0" smtClean="0">
                <a:latin typeface="Times New Roman" pitchFamily="18" charset="0"/>
                <a:cs typeface="Arial" charset="0"/>
              </a:rPr>
              <a:t> ...</a:t>
            </a:r>
            <a:r>
              <a:rPr lang="en-US" i="1" dirty="0" smtClean="0">
                <a:latin typeface="Times New Roman" pitchFamily="18" charset="0"/>
                <a:cs typeface="Arial" charset="0"/>
              </a:rPr>
              <a:t>,</a:t>
            </a:r>
            <a:r>
              <a:rPr lang="en-US" dirty="0" smtClean="0">
                <a:latin typeface="Times New Roman" pitchFamily="18" charset="0"/>
                <a:cs typeface="Arial" charset="0"/>
              </a:rPr>
              <a:t> </a:t>
            </a:r>
            <a:r>
              <a:rPr lang="en-US" i="1" dirty="0" smtClean="0">
                <a:latin typeface="Times New Roman" pitchFamily="18" charset="0"/>
                <a:cs typeface="Arial" charset="0"/>
              </a:rPr>
              <a:t>a</a:t>
            </a:r>
            <a:r>
              <a:rPr lang="en-US" i="1" baseline="-25000" dirty="0" smtClean="0">
                <a:latin typeface="Times New Roman" pitchFamily="18" charset="0"/>
                <a:cs typeface="Arial" charset="0"/>
              </a:rPr>
              <a:t>n</a:t>
            </a:r>
            <a:r>
              <a:rPr lang="en-US" baseline="-25000" dirty="0" smtClean="0">
                <a:latin typeface="Times New Roman" pitchFamily="18" charset="0"/>
                <a:cs typeface="Arial" charset="0"/>
              </a:rPr>
              <a:t> – 1</a:t>
            </a:r>
            <a:endParaRPr lang="en-US" dirty="0" smtClean="0">
              <a:latin typeface="Times New Roman" pitchFamily="18" charset="0"/>
              <a:cs typeface="Arial" charset="0"/>
            </a:endParaRPr>
          </a:p>
          <a:p>
            <a:pPr>
              <a:buFontTx/>
              <a:buNone/>
              <a:defRPr/>
            </a:pPr>
            <a:r>
              <a:rPr lang="en-US" dirty="0" smtClean="0">
                <a:latin typeface="Arial" charset="0"/>
                <a:cs typeface="Arial" charset="0"/>
              </a:rPr>
              <a:t>	an inversion is defined as a pair of entries which are reversed</a:t>
            </a:r>
          </a:p>
          <a:p>
            <a:pPr>
              <a:buFont typeface="Arial" charset="0"/>
              <a:buNone/>
              <a:defRPr/>
            </a:pPr>
            <a:endParaRPr lang="en-US" dirty="0" smtClean="0">
              <a:latin typeface="Arial" charset="0"/>
              <a:cs typeface="Arial" charset="0"/>
            </a:endParaRPr>
          </a:p>
          <a:p>
            <a:pPr>
              <a:buFont typeface="Arial" charset="0"/>
              <a:buNone/>
              <a:defRPr/>
            </a:pPr>
            <a:r>
              <a:rPr lang="en-US" dirty="0" smtClean="0">
                <a:latin typeface="Arial" charset="0"/>
                <a:cs typeface="Arial" charset="0"/>
              </a:rPr>
              <a:t>	That is, </a:t>
            </a:r>
            <a:r>
              <a:rPr lang="en-US" dirty="0" smtClean="0">
                <a:latin typeface="Times New Roman" pitchFamily="18" charset="0"/>
                <a:cs typeface="Arial" charset="0"/>
              </a:rPr>
              <a:t>(</a:t>
            </a:r>
            <a:r>
              <a:rPr lang="en-US" i="1" dirty="0" err="1" smtClean="0">
                <a:latin typeface="Times New Roman" pitchFamily="18" charset="0"/>
                <a:cs typeface="Arial" charset="0"/>
              </a:rPr>
              <a:t>a</a:t>
            </a:r>
            <a:r>
              <a:rPr lang="en-US" i="1" baseline="-25000" dirty="0" err="1" smtClean="0">
                <a:latin typeface="Times New Roman" pitchFamily="18" charset="0"/>
                <a:cs typeface="Arial" charset="0"/>
              </a:rPr>
              <a:t>j</a:t>
            </a:r>
            <a:r>
              <a:rPr lang="en-US" i="1" dirty="0" smtClean="0">
                <a:latin typeface="Times New Roman" pitchFamily="18" charset="0"/>
                <a:cs typeface="Arial" charset="0"/>
              </a:rPr>
              <a:t>, </a:t>
            </a:r>
            <a:r>
              <a:rPr lang="en-US" i="1" dirty="0" err="1" smtClean="0">
                <a:latin typeface="Times New Roman" pitchFamily="18" charset="0"/>
                <a:cs typeface="Arial" charset="0"/>
              </a:rPr>
              <a:t>a</a:t>
            </a:r>
            <a:r>
              <a:rPr lang="en-US" i="1" baseline="-25000" dirty="0" err="1" smtClean="0">
                <a:latin typeface="Times New Roman" pitchFamily="18" charset="0"/>
                <a:cs typeface="Arial" charset="0"/>
              </a:rPr>
              <a:t>k</a:t>
            </a:r>
            <a:r>
              <a:rPr lang="en-US" dirty="0" smtClean="0">
                <a:latin typeface="Times New Roman" pitchFamily="18" charset="0"/>
                <a:cs typeface="Arial" charset="0"/>
              </a:rPr>
              <a:t>)</a:t>
            </a:r>
            <a:r>
              <a:rPr lang="en-US" dirty="0" smtClean="0">
                <a:latin typeface="Arial" charset="0"/>
                <a:cs typeface="Arial" charset="0"/>
              </a:rPr>
              <a:t> forms an inversion if</a:t>
            </a:r>
          </a:p>
          <a:p>
            <a:pPr>
              <a:buFontTx/>
              <a:buNone/>
              <a:defRPr/>
            </a:pPr>
            <a:r>
              <a:rPr lang="en-US" i="1" dirty="0" smtClean="0">
                <a:latin typeface="Times New Roman" pitchFamily="18" charset="0"/>
                <a:cs typeface="Arial" charset="0"/>
              </a:rPr>
              <a:t>				j</a:t>
            </a:r>
            <a:r>
              <a:rPr lang="en-US" dirty="0" smtClean="0">
                <a:latin typeface="Times New Roman" pitchFamily="18" charset="0"/>
                <a:cs typeface="Arial" charset="0"/>
              </a:rPr>
              <a:t> &lt; </a:t>
            </a:r>
            <a:r>
              <a:rPr lang="en-US" i="1" dirty="0" smtClean="0">
                <a:latin typeface="Times New Roman" pitchFamily="18" charset="0"/>
                <a:cs typeface="Arial" charset="0"/>
              </a:rPr>
              <a:t>k</a:t>
            </a:r>
            <a:r>
              <a:rPr lang="en-US" dirty="0" smtClean="0">
                <a:latin typeface="Arial" charset="0"/>
                <a:cs typeface="Arial" charset="0"/>
              </a:rPr>
              <a:t> but </a:t>
            </a:r>
            <a:r>
              <a:rPr lang="en-US" i="1" dirty="0" err="1" smtClean="0">
                <a:latin typeface="Times New Roman" pitchFamily="18" charset="0"/>
                <a:cs typeface="Arial" charset="0"/>
              </a:rPr>
              <a:t>a</a:t>
            </a:r>
            <a:r>
              <a:rPr lang="en-US" i="1" baseline="-25000" dirty="0" err="1" smtClean="0">
                <a:latin typeface="Times New Roman" pitchFamily="18" charset="0"/>
                <a:cs typeface="Arial" charset="0"/>
              </a:rPr>
              <a:t>j</a:t>
            </a:r>
            <a:r>
              <a:rPr lang="en-US" dirty="0" smtClean="0">
                <a:latin typeface="Times New Roman" pitchFamily="18" charset="0"/>
                <a:cs typeface="Arial" charset="0"/>
              </a:rPr>
              <a:t> &gt; </a:t>
            </a:r>
            <a:r>
              <a:rPr lang="en-US" i="1" dirty="0" err="1" smtClean="0">
                <a:latin typeface="Times New Roman" pitchFamily="18" charset="0"/>
                <a:cs typeface="Arial" charset="0"/>
              </a:rPr>
              <a:t>a</a:t>
            </a:r>
            <a:r>
              <a:rPr lang="en-US" i="1" baseline="-25000" dirty="0" err="1" smtClean="0">
                <a:latin typeface="Times New Roman" pitchFamily="18" charset="0"/>
                <a:cs typeface="Arial" charset="0"/>
              </a:rPr>
              <a:t>k</a:t>
            </a:r>
            <a:endParaRPr lang="en-US" i="1" baseline="-25000" dirty="0" smtClean="0">
              <a:latin typeface="Times New Roman" pitchFamily="18" charset="0"/>
              <a:cs typeface="Arial" charset="0"/>
            </a:endParaRPr>
          </a:p>
          <a:p>
            <a:pPr>
              <a:buFontTx/>
              <a:buNone/>
              <a:defRPr/>
            </a:pPr>
            <a:endParaRPr lang="en-US" i="1" baseline="-25000" dirty="0" smtClean="0">
              <a:latin typeface="Times New Roman" pitchFamily="18" charset="0"/>
              <a:cs typeface="Arial" charset="0"/>
            </a:endParaRPr>
          </a:p>
          <a:p>
            <a:pPr>
              <a:buFontTx/>
              <a:buNone/>
              <a:defRPr/>
            </a:pPr>
            <a:endParaRPr lang="en-US" i="1" baseline="-25000" dirty="0" smtClean="0">
              <a:latin typeface="Times New Roman" pitchFamily="18" charset="0"/>
              <a:cs typeface="Arial" charset="0"/>
            </a:endParaRPr>
          </a:p>
          <a:p>
            <a:pPr>
              <a:buFontTx/>
              <a:buNone/>
              <a:defRPr/>
            </a:pPr>
            <a:endParaRPr lang="en-US" i="1" baseline="-25000" dirty="0" smtClean="0">
              <a:latin typeface="Times New Roman" pitchFamily="18" charset="0"/>
              <a:cs typeface="Arial" charset="0"/>
            </a:endParaRPr>
          </a:p>
          <a:p>
            <a:pPr>
              <a:buFontTx/>
              <a:buNone/>
              <a:defRPr/>
            </a:pPr>
            <a:endParaRPr lang="en-US" i="1" baseline="-25000" dirty="0" smtClean="0">
              <a:latin typeface="Times New Roman" pitchFamily="18" charset="0"/>
              <a:cs typeface="Arial" charset="0"/>
            </a:endParaRPr>
          </a:p>
          <a:p>
            <a:pPr>
              <a:buFontTx/>
              <a:buNone/>
              <a:defRPr/>
            </a:pPr>
            <a:endParaRPr lang="en-US" i="1" baseline="-25000" dirty="0" smtClean="0">
              <a:latin typeface="Times New Roman" pitchFamily="18" charset="0"/>
              <a:cs typeface="Arial" charset="0"/>
            </a:endParaRPr>
          </a:p>
          <a:p>
            <a:pPr>
              <a:buFontTx/>
              <a:buNone/>
              <a:defRPr/>
            </a:pPr>
            <a:endParaRPr lang="en-US" i="1" baseline="-25000" dirty="0" smtClean="0">
              <a:latin typeface="Times New Roman" pitchFamily="18" charset="0"/>
              <a:cs typeface="Arial" charset="0"/>
            </a:endParaRPr>
          </a:p>
          <a:p>
            <a:pPr>
              <a:buFontTx/>
              <a:buNone/>
              <a:defRPr/>
            </a:pPr>
            <a:endParaRPr lang="en-US" i="1" baseline="-25000" dirty="0" smtClean="0">
              <a:latin typeface="Times New Roman" pitchFamily="18" charset="0"/>
              <a:cs typeface="Arial" charset="0"/>
            </a:endParaRPr>
          </a:p>
          <a:p>
            <a:pPr>
              <a:buFontTx/>
              <a:buNone/>
              <a:defRPr/>
            </a:pPr>
            <a:endParaRPr lang="en-US" i="1" baseline="-25000" dirty="0" smtClean="0">
              <a:latin typeface="Times New Roman" pitchFamily="18" charset="0"/>
              <a:cs typeface="Arial" charset="0"/>
            </a:endParaRPr>
          </a:p>
          <a:p>
            <a:pPr>
              <a:buFont typeface="Arial" charset="0"/>
              <a:buNone/>
              <a:defRPr/>
            </a:pPr>
            <a:r>
              <a:rPr lang="en-US" sz="1600" dirty="0" smtClean="0">
                <a:solidFill>
                  <a:schemeClr val="tx1">
                    <a:lumMod val="50000"/>
                    <a:lumOff val="50000"/>
                  </a:schemeClr>
                </a:solidFill>
                <a:latin typeface="Arial" charset="0"/>
                <a:cs typeface="Arial" charset="0"/>
              </a:rPr>
              <a:t>				      Ref:  Bruno </a:t>
            </a:r>
            <a:r>
              <a:rPr lang="en-US" sz="1600" dirty="0" err="1" smtClean="0">
                <a:solidFill>
                  <a:schemeClr val="tx1">
                    <a:lumMod val="50000"/>
                    <a:lumOff val="50000"/>
                  </a:schemeClr>
                </a:solidFill>
                <a:latin typeface="Arial" charset="0"/>
                <a:cs typeface="Arial" charset="0"/>
              </a:rPr>
              <a:t>Preiss</a:t>
            </a:r>
            <a:r>
              <a:rPr lang="en-US" sz="1600" dirty="0" smtClean="0">
                <a:solidFill>
                  <a:schemeClr val="tx1">
                    <a:lumMod val="50000"/>
                    <a:lumOff val="50000"/>
                  </a:schemeClr>
                </a:solidFill>
                <a:latin typeface="Arial" charset="0"/>
                <a:cs typeface="Arial" charset="0"/>
              </a:rPr>
              <a:t>, </a:t>
            </a:r>
            <a:r>
              <a:rPr lang="en-US" sz="1600" i="1" dirty="0" smtClean="0">
                <a:solidFill>
                  <a:schemeClr val="tx1">
                    <a:lumMod val="50000"/>
                    <a:lumOff val="50000"/>
                  </a:schemeClr>
                </a:solidFill>
                <a:latin typeface="Arial" charset="0"/>
                <a:cs typeface="Arial" charset="0"/>
              </a:rPr>
              <a:t>Data Structures and Algorithms</a:t>
            </a:r>
          </a:p>
          <a:p>
            <a:pPr>
              <a:buFontTx/>
              <a:buNone/>
              <a:defRPr/>
            </a:pPr>
            <a:endParaRPr lang="en-US" i="1" dirty="0" smtClean="0">
              <a:latin typeface="Times New Roman" pitchFamily="18" charset="0"/>
              <a:cs typeface="Arial" charset="0"/>
            </a:endParaRPr>
          </a:p>
        </p:txBody>
      </p:sp>
      <p:sp>
        <p:nvSpPr>
          <p:cNvPr id="31748" name="TextBox 5"/>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8.1.7</a:t>
            </a:r>
            <a:endParaRPr lang="en-CA" altLang="en-US" dirty="0"/>
          </a:p>
        </p:txBody>
      </p:sp>
    </p:spTree>
    <p:extLst>
      <p:ext uri="{BB962C8B-B14F-4D97-AF65-F5344CB8AC3E}">
        <p14:creationId xmlns:p14="http://schemas.microsoft.com/office/powerpoint/2010/main" val="379286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en-US" smtClean="0">
                <a:solidFill>
                  <a:srgbClr val="000000"/>
                </a:solidFill>
                <a:latin typeface="Arial" charset="0"/>
                <a:cs typeface="Arial" charset="0"/>
              </a:rPr>
              <a:t>Inversions</a:t>
            </a:r>
            <a:endParaRPr lang="en-US" altLang="en-US" sz="4000" smtClean="0">
              <a:latin typeface="Arial" charset="0"/>
              <a:cs typeface="Arial" charset="0"/>
            </a:endParaRPr>
          </a:p>
        </p:txBody>
      </p:sp>
      <p:sp>
        <p:nvSpPr>
          <p:cNvPr id="3277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Therefore, the permutation</a:t>
            </a:r>
          </a:p>
          <a:p>
            <a:pPr algn="ctr">
              <a:buFont typeface="Arial" charset="0"/>
              <a:buNone/>
            </a:pPr>
            <a:r>
              <a:rPr lang="en-US" altLang="en-US" smtClean="0">
                <a:latin typeface="Arial" charset="0"/>
                <a:cs typeface="Arial" charset="0"/>
              </a:rPr>
              <a:t>1, 3, 5, 4, 2, 6 </a:t>
            </a:r>
          </a:p>
          <a:p>
            <a:pPr>
              <a:buFontTx/>
              <a:buNone/>
            </a:pPr>
            <a:r>
              <a:rPr lang="en-US" altLang="en-US" smtClean="0">
                <a:latin typeface="Arial" charset="0"/>
                <a:cs typeface="Arial" charset="0"/>
              </a:rPr>
              <a:t>	contains four inversions: </a:t>
            </a:r>
          </a:p>
          <a:p>
            <a:pPr lvl="1" algn="ctr">
              <a:buFontTx/>
              <a:buNone/>
            </a:pPr>
            <a:r>
              <a:rPr lang="en-US" altLang="en-US" smtClean="0">
                <a:latin typeface="Arial" charset="0"/>
                <a:cs typeface="Arial" charset="0"/>
              </a:rPr>
              <a:t>(3, 2) (5, 4) (5, 2) (4, 2)</a:t>
            </a:r>
          </a:p>
        </p:txBody>
      </p:sp>
      <p:sp>
        <p:nvSpPr>
          <p:cNvPr id="32772" name="TextBox 5"/>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8.1.7</a:t>
            </a:r>
            <a:endParaRPr lang="en-CA" altLang="en-US" dirty="0"/>
          </a:p>
        </p:txBody>
      </p:sp>
    </p:spTree>
    <p:extLst>
      <p:ext uri="{BB962C8B-B14F-4D97-AF65-F5344CB8AC3E}">
        <p14:creationId xmlns:p14="http://schemas.microsoft.com/office/powerpoint/2010/main" val="3209719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smtClean="0">
                <a:solidFill>
                  <a:srgbClr val="000000"/>
                </a:solidFill>
                <a:latin typeface="Arial" charset="0"/>
                <a:cs typeface="Arial" charset="0"/>
              </a:rPr>
              <a:t>Inversions</a:t>
            </a:r>
            <a:endParaRPr lang="en-US" altLang="en-US" sz="4000" smtClean="0">
              <a:latin typeface="Arial" charset="0"/>
              <a:cs typeface="Arial" charset="0"/>
            </a:endParaRPr>
          </a:p>
        </p:txBody>
      </p:sp>
      <p:sp>
        <p:nvSpPr>
          <p:cNvPr id="3379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Exchanging (or swapping) two adjacent entries either:</a:t>
            </a:r>
          </a:p>
          <a:p>
            <a:pPr lvl="1"/>
            <a:r>
              <a:rPr lang="en-US" altLang="en-US" smtClean="0">
                <a:latin typeface="Arial" charset="0"/>
                <a:cs typeface="Arial" charset="0"/>
              </a:rPr>
              <a:t>removes an inversion, </a:t>
            </a:r>
            <a:r>
              <a:rPr lang="en-US" altLang="en-US" i="1" smtClean="0">
                <a:latin typeface="Arial" charset="0"/>
                <a:cs typeface="Arial" charset="0"/>
              </a:rPr>
              <a:t>e</a:t>
            </a:r>
            <a:r>
              <a:rPr lang="en-US" altLang="en-US" smtClean="0">
                <a:latin typeface="Arial" charset="0"/>
                <a:cs typeface="Arial" charset="0"/>
              </a:rPr>
              <a:t>.</a:t>
            </a:r>
            <a:r>
              <a:rPr lang="en-US" altLang="en-US" i="1" smtClean="0">
                <a:latin typeface="Arial" charset="0"/>
                <a:cs typeface="Arial" charset="0"/>
              </a:rPr>
              <a:t>g</a:t>
            </a:r>
            <a:r>
              <a:rPr lang="en-US" altLang="en-US" smtClean="0">
                <a:latin typeface="Arial" charset="0"/>
                <a:cs typeface="Arial" charset="0"/>
              </a:rPr>
              <a:t>., </a:t>
            </a:r>
          </a:p>
          <a:p>
            <a:pPr lvl="2">
              <a:buFontTx/>
              <a:buNone/>
            </a:pPr>
            <a:r>
              <a:rPr lang="en-US" altLang="en-US" sz="1800" smtClean="0">
                <a:latin typeface="Arial" charset="0"/>
                <a:cs typeface="Arial" charset="0"/>
              </a:rPr>
              <a:t>			 1  3  5  4  2  6</a:t>
            </a:r>
          </a:p>
          <a:p>
            <a:pPr lvl="2">
              <a:buFontTx/>
              <a:buNone/>
            </a:pPr>
            <a:r>
              <a:rPr lang="en-US" altLang="en-US" sz="1800" smtClean="0">
                <a:latin typeface="Arial" charset="0"/>
                <a:cs typeface="Arial" charset="0"/>
              </a:rPr>
              <a:t> </a:t>
            </a:r>
          </a:p>
          <a:p>
            <a:pPr lvl="2">
              <a:buFontTx/>
              <a:buNone/>
            </a:pPr>
            <a:r>
              <a:rPr lang="en-US" altLang="en-US" sz="1800" smtClean="0">
                <a:latin typeface="Arial" charset="0"/>
                <a:cs typeface="Arial" charset="0"/>
              </a:rPr>
              <a:t>			 1  3  5  2  4  6 </a:t>
            </a:r>
          </a:p>
          <a:p>
            <a:pPr lvl="1">
              <a:buFontTx/>
              <a:buNone/>
            </a:pPr>
            <a:r>
              <a:rPr lang="en-US" altLang="en-US" smtClean="0">
                <a:latin typeface="Arial" charset="0"/>
                <a:cs typeface="Arial" charset="0"/>
              </a:rPr>
              <a:t>	removes the inversion (4, 2)</a:t>
            </a:r>
          </a:p>
          <a:p>
            <a:pPr lvl="1">
              <a:buFont typeface="Arial" charset="0"/>
              <a:buNone/>
            </a:pPr>
            <a:r>
              <a:rPr lang="en-US" altLang="en-US" smtClean="0">
                <a:latin typeface="Arial" charset="0"/>
                <a:cs typeface="Arial" charset="0"/>
              </a:rPr>
              <a:t>	or introduces a new inversion, </a:t>
            </a:r>
            <a:r>
              <a:rPr lang="en-US" altLang="en-US" i="1" smtClean="0">
                <a:latin typeface="Arial" charset="0"/>
                <a:cs typeface="Arial" charset="0"/>
              </a:rPr>
              <a:t>e</a:t>
            </a:r>
            <a:r>
              <a:rPr lang="en-US" altLang="en-US" smtClean="0">
                <a:latin typeface="Arial" charset="0"/>
                <a:cs typeface="Arial" charset="0"/>
              </a:rPr>
              <a:t>.</a:t>
            </a:r>
            <a:r>
              <a:rPr lang="en-US" altLang="en-US" i="1" smtClean="0">
                <a:latin typeface="Arial" charset="0"/>
                <a:cs typeface="Arial" charset="0"/>
              </a:rPr>
              <a:t>g</a:t>
            </a:r>
            <a:r>
              <a:rPr lang="en-US" altLang="en-US" smtClean="0">
                <a:latin typeface="Arial" charset="0"/>
                <a:cs typeface="Arial" charset="0"/>
              </a:rPr>
              <a:t>., (5, 3) with</a:t>
            </a:r>
          </a:p>
          <a:p>
            <a:pPr lvl="2">
              <a:buFontTx/>
              <a:buNone/>
            </a:pPr>
            <a:r>
              <a:rPr lang="en-US" altLang="en-US" sz="1800" smtClean="0">
                <a:latin typeface="Arial" charset="0"/>
                <a:cs typeface="Arial" charset="0"/>
              </a:rPr>
              <a:t>			 1  3  5  4  2  6</a:t>
            </a:r>
          </a:p>
          <a:p>
            <a:pPr lvl="2">
              <a:buFontTx/>
              <a:buNone/>
            </a:pPr>
            <a:r>
              <a:rPr lang="en-US" altLang="en-US" sz="1800" smtClean="0">
                <a:latin typeface="Arial" charset="0"/>
                <a:cs typeface="Arial" charset="0"/>
              </a:rPr>
              <a:t> </a:t>
            </a:r>
          </a:p>
          <a:p>
            <a:pPr lvl="2">
              <a:buFontTx/>
              <a:buNone/>
            </a:pPr>
            <a:r>
              <a:rPr lang="en-US" altLang="en-US" sz="1800" smtClean="0">
                <a:latin typeface="Arial" charset="0"/>
                <a:cs typeface="Arial" charset="0"/>
              </a:rPr>
              <a:t>			 1  5  3  4  2  6</a:t>
            </a:r>
          </a:p>
        </p:txBody>
      </p:sp>
      <p:sp>
        <p:nvSpPr>
          <p:cNvPr id="33796" name="Line 7"/>
          <p:cNvSpPr>
            <a:spLocks noChangeShapeType="1"/>
          </p:cNvSpPr>
          <p:nvPr/>
        </p:nvSpPr>
        <p:spPr bwMode="auto">
          <a:xfrm flipH="1">
            <a:off x="4211638" y="2636838"/>
            <a:ext cx="215900" cy="360362"/>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33797" name="Line 8"/>
          <p:cNvSpPr>
            <a:spLocks noChangeShapeType="1"/>
          </p:cNvSpPr>
          <p:nvPr/>
        </p:nvSpPr>
        <p:spPr bwMode="auto">
          <a:xfrm>
            <a:off x="4211638" y="2636838"/>
            <a:ext cx="215900" cy="360362"/>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33798" name="Line 7"/>
          <p:cNvSpPr>
            <a:spLocks noChangeShapeType="1"/>
          </p:cNvSpPr>
          <p:nvPr/>
        </p:nvSpPr>
        <p:spPr bwMode="auto">
          <a:xfrm flipH="1">
            <a:off x="3690938" y="4264025"/>
            <a:ext cx="215900" cy="358775"/>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33799" name="Line 8"/>
          <p:cNvSpPr>
            <a:spLocks noChangeShapeType="1"/>
          </p:cNvSpPr>
          <p:nvPr/>
        </p:nvSpPr>
        <p:spPr bwMode="auto">
          <a:xfrm>
            <a:off x="3690938" y="4264025"/>
            <a:ext cx="215900" cy="358775"/>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33800" name="TextBox 5"/>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8.1.7</a:t>
            </a:r>
            <a:endParaRPr lang="en-CA" altLang="en-US" dirty="0"/>
          </a:p>
        </p:txBody>
      </p:sp>
    </p:spTree>
    <p:extLst>
      <p:ext uri="{BB962C8B-B14F-4D97-AF65-F5344CB8AC3E}">
        <p14:creationId xmlns:p14="http://schemas.microsoft.com/office/powerpoint/2010/main" val="218351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title"/>
          </p:nvPr>
        </p:nvSpPr>
        <p:spPr/>
        <p:txBody>
          <a:bodyPr/>
          <a:lstStyle/>
          <a:p>
            <a:r>
              <a:rPr lang="en-US" altLang="en-US" smtClean="0">
                <a:latin typeface="Arial" charset="0"/>
                <a:cs typeface="Arial" charset="0"/>
              </a:rPr>
              <a:t>Number of Inversions</a:t>
            </a:r>
          </a:p>
        </p:txBody>
      </p:sp>
      <p:sp>
        <p:nvSpPr>
          <p:cNvPr id="205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There are                     pairs of numbers in any set of </a:t>
            </a:r>
            <a:r>
              <a:rPr lang="en-US" altLang="en-US" i="1" smtClean="0">
                <a:latin typeface="Times New Roman" pitchFamily="18" charset="0"/>
                <a:cs typeface="Arial" charset="0"/>
              </a:rPr>
              <a:t>n</a:t>
            </a:r>
            <a:r>
              <a:rPr lang="en-US" altLang="en-US" smtClean="0">
                <a:latin typeface="Arial" charset="0"/>
                <a:cs typeface="Arial" charset="0"/>
              </a:rPr>
              <a:t> objects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Consequently, each pair contributes to</a:t>
            </a:r>
          </a:p>
          <a:p>
            <a:pPr lvl="1"/>
            <a:r>
              <a:rPr lang="en-US" altLang="en-US" smtClean="0">
                <a:latin typeface="Arial" charset="0"/>
                <a:cs typeface="Arial" charset="0"/>
              </a:rPr>
              <a:t>the set of ordered pairs, or</a:t>
            </a:r>
          </a:p>
          <a:p>
            <a:pPr lvl="1"/>
            <a:r>
              <a:rPr lang="en-US" altLang="en-US" smtClean="0">
                <a:latin typeface="Arial" charset="0"/>
                <a:cs typeface="Arial" charset="0"/>
              </a:rPr>
              <a:t>the set of inversions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For a random ordering, we would expect approximately half of all pairs, or</a:t>
            </a:r>
            <a:r>
              <a:rPr lang="en-US" altLang="en-US" sz="1600" smtClean="0">
                <a:latin typeface="Arial" charset="0"/>
                <a:cs typeface="Arial" charset="0"/>
              </a:rPr>
              <a:t/>
            </a:r>
            <a:br>
              <a:rPr lang="en-US" altLang="en-US" sz="1600" smtClean="0">
                <a:latin typeface="Arial" charset="0"/>
                <a:cs typeface="Arial" charset="0"/>
              </a:rPr>
            </a:br>
            <a:r>
              <a:rPr lang="en-US" altLang="en-US" sz="1600" smtClean="0">
                <a:latin typeface="Arial" charset="0"/>
                <a:cs typeface="Arial" charset="0"/>
              </a:rPr>
              <a:t> </a:t>
            </a:r>
            <a:br>
              <a:rPr lang="en-US" altLang="en-US" sz="1600" smtClean="0">
                <a:latin typeface="Arial" charset="0"/>
                <a:cs typeface="Arial" charset="0"/>
              </a:rPr>
            </a:br>
            <a:r>
              <a:rPr lang="en-US" altLang="en-US" smtClean="0">
                <a:latin typeface="Arial" charset="0"/>
                <a:cs typeface="Arial" charset="0"/>
              </a:rPr>
              <a:t>                                                                      , inversions</a:t>
            </a:r>
          </a:p>
        </p:txBody>
      </p:sp>
      <p:graphicFrame>
        <p:nvGraphicFramePr>
          <p:cNvPr id="2050" name="Object 2"/>
          <p:cNvGraphicFramePr>
            <a:graphicFrameLocks noChangeAspect="1"/>
          </p:cNvGraphicFramePr>
          <p:nvPr/>
        </p:nvGraphicFramePr>
        <p:xfrm>
          <a:off x="2009775" y="1484313"/>
          <a:ext cx="1368425" cy="684212"/>
        </p:xfrm>
        <a:graphic>
          <a:graphicData uri="http://schemas.openxmlformats.org/presentationml/2006/ole">
            <mc:AlternateContent xmlns:mc="http://schemas.openxmlformats.org/markup-compatibility/2006">
              <mc:Choice xmlns:v="urn:schemas-microsoft-com:vml" Requires="v">
                <p:oleObj spid="_x0000_s128008" name="Equation" r:id="rId4" imgW="914400" imgH="457200" progId="Equation.3">
                  <p:embed/>
                </p:oleObj>
              </mc:Choice>
              <mc:Fallback>
                <p:oleObj name="Equation" r:id="rId4" imgW="91440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9775" y="1484313"/>
                        <a:ext cx="1368425" cy="684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1" name="Object 3"/>
          <p:cNvGraphicFramePr>
            <a:graphicFrameLocks noChangeAspect="1"/>
          </p:cNvGraphicFramePr>
          <p:nvPr/>
        </p:nvGraphicFramePr>
        <p:xfrm>
          <a:off x="2843213" y="4343400"/>
          <a:ext cx="2952750" cy="865188"/>
        </p:xfrm>
        <a:graphic>
          <a:graphicData uri="http://schemas.openxmlformats.org/presentationml/2006/ole">
            <mc:AlternateContent xmlns:mc="http://schemas.openxmlformats.org/markup-compatibility/2006">
              <mc:Choice xmlns:v="urn:schemas-microsoft-com:vml" Requires="v">
                <p:oleObj spid="_x0000_s128009" name="Equation" r:id="rId6" imgW="1562040" imgH="457200" progId="Equation.3">
                  <p:embed/>
                </p:oleObj>
              </mc:Choice>
              <mc:Fallback>
                <p:oleObj name="Equation" r:id="rId6" imgW="156204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3213" y="4343400"/>
                        <a:ext cx="2952750" cy="865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4" name="TextBox 5"/>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8.1.7.1</a:t>
            </a:r>
            <a:endParaRPr lang="en-CA" altLang="en-US" dirty="0"/>
          </a:p>
        </p:txBody>
      </p:sp>
    </p:spTree>
    <p:extLst>
      <p:ext uri="{BB962C8B-B14F-4D97-AF65-F5344CB8AC3E}">
        <p14:creationId xmlns:p14="http://schemas.microsoft.com/office/powerpoint/2010/main" val="4681405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p:txBody>
          <a:bodyPr/>
          <a:lstStyle/>
          <a:p>
            <a:r>
              <a:rPr lang="en-US" altLang="en-US" smtClean="0">
                <a:latin typeface="Arial" charset="0"/>
                <a:cs typeface="Arial" charset="0"/>
              </a:rPr>
              <a:t>Number of Inversions</a:t>
            </a:r>
          </a:p>
        </p:txBody>
      </p:sp>
      <p:sp>
        <p:nvSpPr>
          <p:cNvPr id="3076"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For example, the following unsorted list of 56 entries</a:t>
            </a:r>
          </a:p>
          <a:p>
            <a:pPr>
              <a:buFontTx/>
              <a:buNone/>
            </a:pPr>
            <a:r>
              <a:rPr lang="en-US" altLang="en-US" sz="1600" smtClean="0">
                <a:latin typeface="Arial" charset="0"/>
                <a:cs typeface="Arial" charset="0"/>
              </a:rPr>
              <a:t>		  61  548      3  923  195  973  289  237    57  299  594  928  515    55</a:t>
            </a:r>
          </a:p>
          <a:p>
            <a:pPr>
              <a:buFontTx/>
              <a:buNone/>
            </a:pPr>
            <a:r>
              <a:rPr lang="en-US" altLang="en-US" sz="1600" smtClean="0">
                <a:latin typeface="Arial" charset="0"/>
                <a:cs typeface="Arial" charset="0"/>
              </a:rPr>
              <a:t>		507  351  262  797  788  442    97  798  227  127  474  825      7  182</a:t>
            </a:r>
          </a:p>
          <a:p>
            <a:pPr>
              <a:buFontTx/>
              <a:buNone/>
            </a:pPr>
            <a:r>
              <a:rPr lang="en-US" altLang="en-US" sz="1600" smtClean="0">
                <a:latin typeface="Arial" charset="0"/>
                <a:cs typeface="Arial" charset="0"/>
              </a:rPr>
              <a:t>		929  852  504  485    45    98  538  476  175  374  523  800    19  901</a:t>
            </a:r>
          </a:p>
          <a:p>
            <a:pPr>
              <a:buFontTx/>
              <a:buNone/>
            </a:pPr>
            <a:r>
              <a:rPr lang="en-US" altLang="en-US" sz="1600" smtClean="0">
                <a:latin typeface="Arial" charset="0"/>
                <a:cs typeface="Arial" charset="0"/>
              </a:rPr>
              <a:t>		349  947  613  265  844  811  636  859    81  270  697  563  976  539</a:t>
            </a:r>
          </a:p>
          <a:p>
            <a:pPr>
              <a:buFontTx/>
              <a:buNone/>
            </a:pPr>
            <a:r>
              <a:rPr lang="en-US" altLang="en-US" smtClean="0">
                <a:latin typeface="Arial" charset="0"/>
                <a:cs typeface="Arial" charset="0"/>
              </a:rPr>
              <a:t>	has </a:t>
            </a:r>
            <a:r>
              <a:rPr lang="en-US" altLang="en-US" smtClean="0">
                <a:latin typeface="Times New Roman" pitchFamily="18" charset="0"/>
                <a:cs typeface="Arial" charset="0"/>
              </a:rPr>
              <a:t>655</a:t>
            </a:r>
            <a:r>
              <a:rPr lang="en-US" altLang="en-US" smtClean="0">
                <a:latin typeface="Arial" charset="0"/>
                <a:cs typeface="Arial" charset="0"/>
              </a:rPr>
              <a:t> inversions and </a:t>
            </a:r>
            <a:r>
              <a:rPr lang="en-US" altLang="en-US" smtClean="0">
                <a:latin typeface="Times New Roman" pitchFamily="18" charset="0"/>
                <a:cs typeface="Arial" charset="0"/>
              </a:rPr>
              <a:t>885 </a:t>
            </a:r>
            <a:r>
              <a:rPr lang="en-US" altLang="en-US" smtClean="0">
                <a:latin typeface="Arial" charset="0"/>
                <a:cs typeface="Arial" charset="0"/>
              </a:rPr>
              <a:t>ordered pairs</a:t>
            </a:r>
          </a:p>
          <a:p>
            <a:pPr>
              <a:buFontTx/>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 formula predicts                                        inversions</a:t>
            </a:r>
          </a:p>
        </p:txBody>
      </p:sp>
      <p:graphicFrame>
        <p:nvGraphicFramePr>
          <p:cNvPr id="3074" name="Object 3"/>
          <p:cNvGraphicFramePr>
            <a:graphicFrameLocks noChangeAspect="1"/>
          </p:cNvGraphicFramePr>
          <p:nvPr/>
        </p:nvGraphicFramePr>
        <p:xfrm>
          <a:off x="3276600" y="4079875"/>
          <a:ext cx="2663825" cy="750888"/>
        </p:xfrm>
        <a:graphic>
          <a:graphicData uri="http://schemas.openxmlformats.org/presentationml/2006/ole">
            <mc:AlternateContent xmlns:mc="http://schemas.openxmlformats.org/markup-compatibility/2006">
              <mc:Choice xmlns:v="urn:schemas-microsoft-com:vml" Requires="v">
                <p:oleObj spid="_x0000_s129029" name="Equation" r:id="rId4" imgW="1625400" imgH="457200" progId="Equation.DSMT4">
                  <p:embed/>
                </p:oleObj>
              </mc:Choice>
              <mc:Fallback>
                <p:oleObj name="Equation" r:id="rId4" imgW="1625400" imgH="457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4079875"/>
                        <a:ext cx="2663825" cy="750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7" name="TextBox 4"/>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8.1.7.1</a:t>
            </a:r>
            <a:endParaRPr lang="en-CA" altLang="en-US" dirty="0"/>
          </a:p>
        </p:txBody>
      </p:sp>
    </p:spTree>
    <p:extLst>
      <p:ext uri="{BB962C8B-B14F-4D97-AF65-F5344CB8AC3E}">
        <p14:creationId xmlns:p14="http://schemas.microsoft.com/office/powerpoint/2010/main" val="5217172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tLang="en-US" smtClean="0">
                <a:latin typeface="Arial" charset="0"/>
                <a:cs typeface="Arial" charset="0"/>
              </a:rPr>
              <a:t>Number of Inversions</a:t>
            </a:r>
          </a:p>
        </p:txBody>
      </p:sp>
      <p:sp>
        <p:nvSpPr>
          <p:cNvPr id="4100"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Let us consider the number of inversions in our first three lists:</a:t>
            </a:r>
          </a:p>
          <a:p>
            <a:pPr>
              <a:buFontTx/>
              <a:buNone/>
            </a:pPr>
            <a:r>
              <a:rPr lang="en-US" altLang="en-US" sz="1600" smtClean="0">
                <a:latin typeface="Arial" charset="0"/>
                <a:cs typeface="Arial" charset="0"/>
              </a:rPr>
              <a:t>		  1 16 12 26 25 35 33 58 45 42 56 67 83 75 74 86 81 88 99 95</a:t>
            </a:r>
          </a:p>
          <a:p>
            <a:pPr>
              <a:buFontTx/>
              <a:buNone/>
            </a:pPr>
            <a:r>
              <a:rPr lang="en-US" altLang="en-US" sz="1600" smtClean="0">
                <a:latin typeface="Arial" charset="0"/>
                <a:cs typeface="Arial" charset="0"/>
              </a:rPr>
              <a:t>		  1 17 21 42 24 27 32 35 45 47 57 23 66 69 70 76 87 85 95 99</a:t>
            </a:r>
          </a:p>
          <a:p>
            <a:pPr>
              <a:buFontTx/>
              <a:buNone/>
            </a:pPr>
            <a:r>
              <a:rPr lang="en-US" altLang="en-US" sz="1600" smtClean="0">
                <a:latin typeface="Arial" charset="0"/>
                <a:cs typeface="Arial" charset="0"/>
              </a:rPr>
              <a:t>		22 20 81 38 95 84 99 12 79 44 26 87 96 10 48 80   1 31 16 92</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Each list has 20 entries, and therefore:</a:t>
            </a:r>
          </a:p>
          <a:p>
            <a:pPr lvl="1"/>
            <a:endParaRPr lang="en-US" altLang="en-US" smtClean="0">
              <a:latin typeface="Arial" charset="0"/>
              <a:cs typeface="Arial" charset="0"/>
            </a:endParaRPr>
          </a:p>
          <a:p>
            <a:pPr lvl="1"/>
            <a:r>
              <a:rPr lang="en-US" altLang="en-US" smtClean="0">
                <a:latin typeface="Arial" charset="0"/>
                <a:cs typeface="Arial" charset="0"/>
              </a:rPr>
              <a:t>There are                                         pairs</a:t>
            </a:r>
          </a:p>
          <a:p>
            <a:pPr lvl="1"/>
            <a:endParaRPr lang="en-US" altLang="en-US" smtClean="0">
              <a:latin typeface="Arial" charset="0"/>
              <a:cs typeface="Arial" charset="0"/>
            </a:endParaRPr>
          </a:p>
          <a:p>
            <a:pPr lvl="1"/>
            <a:r>
              <a:rPr lang="en-US" altLang="en-US" smtClean="0">
                <a:latin typeface="Arial" charset="0"/>
                <a:cs typeface="Arial" charset="0"/>
              </a:rPr>
              <a:t>On average, </a:t>
            </a:r>
            <a:r>
              <a:rPr lang="en-US" altLang="en-US" smtClean="0">
                <a:latin typeface="Times New Roman" pitchFamily="18" charset="0"/>
                <a:cs typeface="Arial" charset="0"/>
              </a:rPr>
              <a:t>190/2 =</a:t>
            </a:r>
            <a:r>
              <a:rPr lang="en-US" altLang="en-US" smtClean="0">
                <a:latin typeface="Arial" charset="0"/>
                <a:cs typeface="Arial" charset="0"/>
              </a:rPr>
              <a:t> </a:t>
            </a:r>
            <a:r>
              <a:rPr lang="en-US" altLang="en-US" smtClean="0">
                <a:latin typeface="Times New Roman" pitchFamily="18" charset="0"/>
                <a:cs typeface="Arial" charset="0"/>
              </a:rPr>
              <a:t>95</a:t>
            </a:r>
            <a:r>
              <a:rPr lang="en-US" altLang="en-US" smtClean="0">
                <a:latin typeface="Arial" charset="0"/>
                <a:cs typeface="Arial" charset="0"/>
              </a:rPr>
              <a:t> pairs would form inversions</a:t>
            </a:r>
          </a:p>
        </p:txBody>
      </p:sp>
      <p:graphicFrame>
        <p:nvGraphicFramePr>
          <p:cNvPr id="4098" name="Object 3"/>
          <p:cNvGraphicFramePr>
            <a:graphicFrameLocks noChangeAspect="1"/>
          </p:cNvGraphicFramePr>
          <p:nvPr/>
        </p:nvGraphicFramePr>
        <p:xfrm>
          <a:off x="2344738" y="3736975"/>
          <a:ext cx="2476500" cy="750888"/>
        </p:xfrm>
        <a:graphic>
          <a:graphicData uri="http://schemas.openxmlformats.org/presentationml/2006/ole">
            <mc:AlternateContent xmlns:mc="http://schemas.openxmlformats.org/markup-compatibility/2006">
              <mc:Choice xmlns:v="urn:schemas-microsoft-com:vml" Requires="v">
                <p:oleObj spid="_x0000_s130053" name="Equation" r:id="rId4" imgW="1511280" imgH="457200" progId="Equation.DSMT4">
                  <p:embed/>
                </p:oleObj>
              </mc:Choice>
              <mc:Fallback>
                <p:oleObj name="Equation" r:id="rId4" imgW="1511280" imgH="457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44738" y="3736975"/>
                        <a:ext cx="2476500" cy="750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01" name="TextBox 4"/>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8.1.7.1</a:t>
            </a:r>
            <a:endParaRPr lang="en-CA" altLang="en-US" dirty="0"/>
          </a:p>
        </p:txBody>
      </p:sp>
    </p:spTree>
    <p:extLst>
      <p:ext uri="{BB962C8B-B14F-4D97-AF65-F5344CB8AC3E}">
        <p14:creationId xmlns:p14="http://schemas.microsoft.com/office/powerpoint/2010/main" val="12639446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en-US" smtClean="0">
                <a:latin typeface="Arial" charset="0"/>
                <a:cs typeface="Arial" charset="0"/>
              </a:rPr>
              <a:t>Number of Inversions</a:t>
            </a:r>
          </a:p>
        </p:txBody>
      </p:sp>
      <p:sp>
        <p:nvSpPr>
          <p:cNvPr id="3481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first list</a:t>
            </a:r>
          </a:p>
          <a:p>
            <a:pPr>
              <a:buFontTx/>
              <a:buNone/>
            </a:pPr>
            <a:r>
              <a:rPr lang="en-US" altLang="en-US" sz="1600" smtClean="0">
                <a:latin typeface="Arial" charset="0"/>
                <a:cs typeface="Arial" charset="0"/>
              </a:rPr>
              <a:t>		  1 </a:t>
            </a:r>
            <a:r>
              <a:rPr lang="en-US" altLang="en-US" sz="1600" smtClean="0">
                <a:solidFill>
                  <a:srgbClr val="FF0000"/>
                </a:solidFill>
                <a:latin typeface="Arial" charset="0"/>
                <a:cs typeface="Arial" charset="0"/>
              </a:rPr>
              <a:t>16 12</a:t>
            </a:r>
            <a:r>
              <a:rPr lang="en-US" altLang="en-US" sz="1600" smtClean="0">
                <a:latin typeface="Arial" charset="0"/>
                <a:cs typeface="Arial" charset="0"/>
              </a:rPr>
              <a:t> 26 25 35 33 58 </a:t>
            </a:r>
            <a:r>
              <a:rPr lang="en-US" altLang="en-US" sz="1600" smtClean="0">
                <a:solidFill>
                  <a:schemeClr val="hlink"/>
                </a:solidFill>
                <a:latin typeface="Arial" charset="0"/>
                <a:cs typeface="Arial" charset="0"/>
              </a:rPr>
              <a:t>45 42</a:t>
            </a:r>
            <a:r>
              <a:rPr lang="en-US" altLang="en-US" sz="1600" smtClean="0">
                <a:latin typeface="Arial" charset="0"/>
                <a:cs typeface="Arial" charset="0"/>
              </a:rPr>
              <a:t> 56 67 83 75 74 </a:t>
            </a:r>
            <a:r>
              <a:rPr lang="en-US" altLang="en-US" sz="1600" smtClean="0">
                <a:solidFill>
                  <a:srgbClr val="CC0099"/>
                </a:solidFill>
                <a:latin typeface="Arial" charset="0"/>
                <a:cs typeface="Arial" charset="0"/>
              </a:rPr>
              <a:t>86 81</a:t>
            </a:r>
            <a:r>
              <a:rPr lang="en-US" altLang="en-US" sz="1600" smtClean="0">
                <a:latin typeface="Arial" charset="0"/>
                <a:cs typeface="Arial" charset="0"/>
              </a:rPr>
              <a:t> 88 99 95</a:t>
            </a:r>
          </a:p>
          <a:p>
            <a:pPr>
              <a:buFontTx/>
              <a:buNone/>
            </a:pPr>
            <a:r>
              <a:rPr lang="en-US" altLang="en-US" sz="1600" smtClean="0">
                <a:latin typeface="Arial" charset="0"/>
                <a:cs typeface="Arial" charset="0"/>
              </a:rPr>
              <a:t>	</a:t>
            </a:r>
            <a:r>
              <a:rPr lang="en-US" altLang="en-US" smtClean="0">
                <a:latin typeface="Arial" charset="0"/>
                <a:cs typeface="Arial" charset="0"/>
              </a:rPr>
              <a:t>has 13 inversions:</a:t>
            </a:r>
            <a:endParaRPr lang="en-US" altLang="en-US" sz="1800" smtClean="0">
              <a:latin typeface="Arial" charset="0"/>
              <a:cs typeface="Arial" charset="0"/>
            </a:endParaRPr>
          </a:p>
          <a:p>
            <a:pPr>
              <a:buFontTx/>
              <a:buNone/>
            </a:pPr>
            <a:r>
              <a:rPr lang="en-US" altLang="en-US" sz="1600" smtClean="0">
                <a:latin typeface="Arial" charset="0"/>
                <a:cs typeface="Arial" charset="0"/>
              </a:rPr>
              <a:t>		   (</a:t>
            </a:r>
            <a:r>
              <a:rPr lang="en-US" altLang="en-US" sz="1600" smtClean="0">
                <a:solidFill>
                  <a:srgbClr val="FF0000"/>
                </a:solidFill>
                <a:latin typeface="Arial" charset="0"/>
                <a:cs typeface="Arial" charset="0"/>
              </a:rPr>
              <a:t>16</a:t>
            </a:r>
            <a:r>
              <a:rPr lang="en-US" altLang="en-US" sz="1600" smtClean="0">
                <a:latin typeface="Arial" charset="0"/>
                <a:cs typeface="Arial" charset="0"/>
              </a:rPr>
              <a:t>, </a:t>
            </a:r>
            <a:r>
              <a:rPr lang="en-US" altLang="en-US" sz="1600" smtClean="0">
                <a:solidFill>
                  <a:srgbClr val="FF0000"/>
                </a:solidFill>
                <a:latin typeface="Arial" charset="0"/>
                <a:cs typeface="Arial" charset="0"/>
              </a:rPr>
              <a:t>12</a:t>
            </a:r>
            <a:r>
              <a:rPr lang="en-US" altLang="en-US" sz="1600" smtClean="0">
                <a:latin typeface="Arial" charset="0"/>
                <a:cs typeface="Arial" charset="0"/>
              </a:rPr>
              <a:t>)  (26, 25)  (35, 33)  (58, 45)  (58, 42)  (58, 56)  (</a:t>
            </a:r>
            <a:r>
              <a:rPr lang="en-US" altLang="en-US" sz="1600" smtClean="0">
                <a:solidFill>
                  <a:schemeClr val="hlink"/>
                </a:solidFill>
                <a:latin typeface="Arial" charset="0"/>
                <a:cs typeface="Arial" charset="0"/>
              </a:rPr>
              <a:t>45</a:t>
            </a:r>
            <a:r>
              <a:rPr lang="en-US" altLang="en-US" sz="1600" smtClean="0">
                <a:latin typeface="Arial" charset="0"/>
                <a:cs typeface="Arial" charset="0"/>
              </a:rPr>
              <a:t>, </a:t>
            </a:r>
            <a:r>
              <a:rPr lang="en-US" altLang="en-US" sz="1600" smtClean="0">
                <a:solidFill>
                  <a:schemeClr val="hlink"/>
                </a:solidFill>
                <a:latin typeface="Arial" charset="0"/>
                <a:cs typeface="Arial" charset="0"/>
              </a:rPr>
              <a:t>42</a:t>
            </a:r>
            <a:r>
              <a:rPr lang="en-US" altLang="en-US" sz="1600" smtClean="0">
                <a:latin typeface="Arial" charset="0"/>
                <a:cs typeface="Arial" charset="0"/>
              </a:rPr>
              <a:t>)</a:t>
            </a:r>
          </a:p>
          <a:p>
            <a:pPr>
              <a:buFontTx/>
              <a:buNone/>
            </a:pPr>
            <a:r>
              <a:rPr lang="en-US" altLang="en-US" sz="1600" smtClean="0">
                <a:latin typeface="Arial" charset="0"/>
                <a:cs typeface="Arial" charset="0"/>
              </a:rPr>
              <a:t>		   (83, 75)  (83, 74)  (83, 81)  (75, 74)  (</a:t>
            </a:r>
            <a:r>
              <a:rPr lang="en-US" altLang="en-US" sz="1600" smtClean="0">
                <a:solidFill>
                  <a:srgbClr val="CC0099"/>
                </a:solidFill>
                <a:latin typeface="Arial" charset="0"/>
                <a:cs typeface="Arial" charset="0"/>
              </a:rPr>
              <a:t>86</a:t>
            </a:r>
            <a:r>
              <a:rPr lang="en-US" altLang="en-US" sz="1600" smtClean="0">
                <a:latin typeface="Arial" charset="0"/>
                <a:cs typeface="Arial" charset="0"/>
              </a:rPr>
              <a:t>, </a:t>
            </a:r>
            <a:r>
              <a:rPr lang="en-US" altLang="en-US" sz="1600" smtClean="0">
                <a:solidFill>
                  <a:srgbClr val="CC0099"/>
                </a:solidFill>
                <a:latin typeface="Arial" charset="0"/>
                <a:cs typeface="Arial" charset="0"/>
              </a:rPr>
              <a:t>81</a:t>
            </a:r>
            <a:r>
              <a:rPr lang="en-US" altLang="en-US" sz="1600" smtClean="0">
                <a:latin typeface="Arial" charset="0"/>
                <a:cs typeface="Arial" charset="0"/>
              </a:rPr>
              <a:t>)  (99, 95)</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This is well below 95, the expected number of inversions</a:t>
            </a:r>
          </a:p>
          <a:p>
            <a:pPr lvl="1"/>
            <a:r>
              <a:rPr lang="en-US" altLang="en-US" smtClean="0">
                <a:latin typeface="Arial" charset="0"/>
                <a:cs typeface="Arial" charset="0"/>
              </a:rPr>
              <a:t>Therefore, this is likely not to be a </a:t>
            </a:r>
            <a:r>
              <a:rPr lang="en-US" altLang="en-US" i="1" smtClean="0">
                <a:latin typeface="Arial" charset="0"/>
                <a:cs typeface="Arial" charset="0"/>
              </a:rPr>
              <a:t>random</a:t>
            </a:r>
            <a:r>
              <a:rPr lang="en-US" altLang="en-US" smtClean="0">
                <a:latin typeface="Arial" charset="0"/>
                <a:cs typeface="Arial" charset="0"/>
              </a:rPr>
              <a:t> list</a:t>
            </a:r>
          </a:p>
        </p:txBody>
      </p:sp>
      <p:sp>
        <p:nvSpPr>
          <p:cNvPr id="34820" name="TextBox 3"/>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8.1.7.1</a:t>
            </a:r>
            <a:endParaRPr lang="en-CA" altLang="en-US" dirty="0"/>
          </a:p>
        </p:txBody>
      </p:sp>
    </p:spTree>
    <p:extLst>
      <p:ext uri="{BB962C8B-B14F-4D97-AF65-F5344CB8AC3E}">
        <p14:creationId xmlns:p14="http://schemas.microsoft.com/office/powerpoint/2010/main" val="39835518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en-US" smtClean="0">
                <a:latin typeface="Arial" charset="0"/>
                <a:cs typeface="Arial" charset="0"/>
              </a:rPr>
              <a:t>Number of Inversions</a:t>
            </a:r>
          </a:p>
        </p:txBody>
      </p:sp>
      <p:sp>
        <p:nvSpPr>
          <p:cNvPr id="3584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second list</a:t>
            </a:r>
          </a:p>
          <a:p>
            <a:pPr>
              <a:buFontTx/>
              <a:buNone/>
            </a:pPr>
            <a:r>
              <a:rPr lang="en-US" altLang="en-US" sz="1600" smtClean="0">
                <a:latin typeface="Arial" charset="0"/>
                <a:cs typeface="Arial" charset="0"/>
              </a:rPr>
              <a:t>		  1 17 21</a:t>
            </a:r>
            <a:r>
              <a:rPr lang="en-US" altLang="en-US" sz="1600" smtClean="0">
                <a:solidFill>
                  <a:srgbClr val="FF0000"/>
                </a:solidFill>
                <a:latin typeface="Arial" charset="0"/>
                <a:cs typeface="Arial" charset="0"/>
              </a:rPr>
              <a:t> 42 </a:t>
            </a:r>
            <a:r>
              <a:rPr lang="en-US" altLang="en-US" sz="1600" smtClean="0">
                <a:latin typeface="Arial" charset="0"/>
                <a:cs typeface="Arial" charset="0"/>
              </a:rPr>
              <a:t>24 27 32 35 45 47 57</a:t>
            </a:r>
            <a:r>
              <a:rPr lang="en-US" altLang="en-US" sz="1600" smtClean="0">
                <a:solidFill>
                  <a:schemeClr val="hlink"/>
                </a:solidFill>
                <a:latin typeface="Arial" charset="0"/>
                <a:cs typeface="Arial" charset="0"/>
              </a:rPr>
              <a:t> 23</a:t>
            </a:r>
            <a:r>
              <a:rPr lang="en-US" altLang="en-US" sz="1600" smtClean="0">
                <a:latin typeface="Arial" charset="0"/>
                <a:cs typeface="Arial" charset="0"/>
              </a:rPr>
              <a:t> 66 69 70 76 </a:t>
            </a:r>
            <a:r>
              <a:rPr lang="en-US" altLang="en-US" sz="1600" smtClean="0">
                <a:solidFill>
                  <a:srgbClr val="CC0099"/>
                </a:solidFill>
                <a:latin typeface="Arial" charset="0"/>
                <a:cs typeface="Arial" charset="0"/>
              </a:rPr>
              <a:t>87 85</a:t>
            </a:r>
            <a:r>
              <a:rPr lang="en-US" altLang="en-US" sz="1600" smtClean="0">
                <a:latin typeface="Arial" charset="0"/>
                <a:cs typeface="Arial" charset="0"/>
              </a:rPr>
              <a:t> 95 99</a:t>
            </a:r>
          </a:p>
          <a:p>
            <a:pPr>
              <a:buFontTx/>
              <a:buNone/>
            </a:pPr>
            <a:r>
              <a:rPr lang="en-US" altLang="en-US" sz="1600" smtClean="0">
                <a:latin typeface="Arial" charset="0"/>
                <a:cs typeface="Arial" charset="0"/>
              </a:rPr>
              <a:t>	</a:t>
            </a:r>
            <a:r>
              <a:rPr lang="en-US" altLang="en-US" smtClean="0">
                <a:latin typeface="Arial" charset="0"/>
                <a:cs typeface="Arial" charset="0"/>
              </a:rPr>
              <a:t>also has 13 inversions:</a:t>
            </a:r>
            <a:endParaRPr lang="en-US" altLang="en-US" sz="1800" smtClean="0">
              <a:latin typeface="Arial" charset="0"/>
              <a:cs typeface="Arial" charset="0"/>
            </a:endParaRPr>
          </a:p>
          <a:p>
            <a:pPr>
              <a:buFontTx/>
              <a:buNone/>
            </a:pPr>
            <a:r>
              <a:rPr lang="en-US" altLang="en-US" sz="1600" smtClean="0">
                <a:latin typeface="Arial" charset="0"/>
                <a:cs typeface="Arial" charset="0"/>
              </a:rPr>
              <a:t>		   (</a:t>
            </a:r>
            <a:r>
              <a:rPr lang="en-US" altLang="en-US" sz="1600" smtClean="0">
                <a:solidFill>
                  <a:srgbClr val="FF0000"/>
                </a:solidFill>
                <a:latin typeface="Arial" charset="0"/>
                <a:cs typeface="Arial" charset="0"/>
              </a:rPr>
              <a:t>42</a:t>
            </a:r>
            <a:r>
              <a:rPr lang="en-US" altLang="en-US" sz="1600" smtClean="0">
                <a:latin typeface="Arial" charset="0"/>
                <a:cs typeface="Arial" charset="0"/>
              </a:rPr>
              <a:t>, 24)  (</a:t>
            </a:r>
            <a:r>
              <a:rPr lang="en-US" altLang="en-US" sz="1600" smtClean="0">
                <a:solidFill>
                  <a:srgbClr val="FF0000"/>
                </a:solidFill>
                <a:latin typeface="Arial" charset="0"/>
                <a:cs typeface="Arial" charset="0"/>
              </a:rPr>
              <a:t>42</a:t>
            </a:r>
            <a:r>
              <a:rPr lang="en-US" altLang="en-US" sz="1600" smtClean="0">
                <a:latin typeface="Arial" charset="0"/>
                <a:cs typeface="Arial" charset="0"/>
              </a:rPr>
              <a:t>, 27)  (</a:t>
            </a:r>
            <a:r>
              <a:rPr lang="en-US" altLang="en-US" sz="1600" smtClean="0">
                <a:solidFill>
                  <a:srgbClr val="FF0000"/>
                </a:solidFill>
                <a:latin typeface="Arial" charset="0"/>
                <a:cs typeface="Arial" charset="0"/>
              </a:rPr>
              <a:t>42</a:t>
            </a:r>
            <a:r>
              <a:rPr lang="en-US" altLang="en-US" sz="1600" smtClean="0">
                <a:latin typeface="Arial" charset="0"/>
                <a:cs typeface="Arial" charset="0"/>
              </a:rPr>
              <a:t>, 32)  (</a:t>
            </a:r>
            <a:r>
              <a:rPr lang="en-US" altLang="en-US" sz="1600" smtClean="0">
                <a:solidFill>
                  <a:srgbClr val="FF0000"/>
                </a:solidFill>
                <a:latin typeface="Arial" charset="0"/>
                <a:cs typeface="Arial" charset="0"/>
              </a:rPr>
              <a:t>42</a:t>
            </a:r>
            <a:r>
              <a:rPr lang="en-US" altLang="en-US" sz="1600" smtClean="0">
                <a:latin typeface="Arial" charset="0"/>
                <a:cs typeface="Arial" charset="0"/>
              </a:rPr>
              <a:t>, 35)  (</a:t>
            </a:r>
            <a:r>
              <a:rPr lang="en-US" altLang="en-US" sz="1600" smtClean="0">
                <a:solidFill>
                  <a:srgbClr val="FF0000"/>
                </a:solidFill>
                <a:latin typeface="Arial" charset="0"/>
                <a:cs typeface="Arial" charset="0"/>
              </a:rPr>
              <a:t>42</a:t>
            </a:r>
            <a:r>
              <a:rPr lang="en-US" altLang="en-US" sz="1600" smtClean="0">
                <a:latin typeface="Arial" charset="0"/>
                <a:cs typeface="Arial" charset="0"/>
              </a:rPr>
              <a:t>, </a:t>
            </a:r>
            <a:r>
              <a:rPr lang="en-US" altLang="en-US" sz="1600" smtClean="0">
                <a:solidFill>
                  <a:schemeClr val="hlink"/>
                </a:solidFill>
                <a:latin typeface="Arial" charset="0"/>
                <a:cs typeface="Arial" charset="0"/>
              </a:rPr>
              <a:t>23</a:t>
            </a:r>
            <a:r>
              <a:rPr lang="en-US" altLang="en-US" sz="1600" smtClean="0">
                <a:latin typeface="Arial" charset="0"/>
                <a:cs typeface="Arial" charset="0"/>
              </a:rPr>
              <a:t>)  (24, </a:t>
            </a:r>
            <a:r>
              <a:rPr lang="en-US" altLang="en-US" sz="1600" smtClean="0">
                <a:solidFill>
                  <a:schemeClr val="hlink"/>
                </a:solidFill>
                <a:latin typeface="Arial" charset="0"/>
                <a:cs typeface="Arial" charset="0"/>
              </a:rPr>
              <a:t>23</a:t>
            </a:r>
            <a:r>
              <a:rPr lang="en-US" altLang="en-US" sz="1600" smtClean="0">
                <a:latin typeface="Arial" charset="0"/>
                <a:cs typeface="Arial" charset="0"/>
              </a:rPr>
              <a:t>)  (27, </a:t>
            </a:r>
            <a:r>
              <a:rPr lang="en-US" altLang="en-US" sz="1600" smtClean="0">
                <a:solidFill>
                  <a:schemeClr val="hlink"/>
                </a:solidFill>
                <a:latin typeface="Arial" charset="0"/>
                <a:cs typeface="Arial" charset="0"/>
              </a:rPr>
              <a:t>23</a:t>
            </a:r>
            <a:r>
              <a:rPr lang="en-US" altLang="en-US" sz="1600" smtClean="0">
                <a:latin typeface="Arial" charset="0"/>
                <a:cs typeface="Arial" charset="0"/>
              </a:rPr>
              <a:t>)</a:t>
            </a:r>
          </a:p>
          <a:p>
            <a:pPr>
              <a:buFontTx/>
              <a:buNone/>
            </a:pPr>
            <a:r>
              <a:rPr lang="en-US" altLang="en-US" sz="1600" smtClean="0">
                <a:latin typeface="Arial" charset="0"/>
                <a:cs typeface="Arial" charset="0"/>
              </a:rPr>
              <a:t>		   (32, </a:t>
            </a:r>
            <a:r>
              <a:rPr lang="en-US" altLang="en-US" sz="1600" smtClean="0">
                <a:solidFill>
                  <a:schemeClr val="hlink"/>
                </a:solidFill>
                <a:latin typeface="Arial" charset="0"/>
                <a:cs typeface="Arial" charset="0"/>
              </a:rPr>
              <a:t>23</a:t>
            </a:r>
            <a:r>
              <a:rPr lang="en-US" altLang="en-US" sz="1600" smtClean="0">
                <a:latin typeface="Arial" charset="0"/>
                <a:cs typeface="Arial" charset="0"/>
              </a:rPr>
              <a:t>)  (35, </a:t>
            </a:r>
            <a:r>
              <a:rPr lang="en-US" altLang="en-US" sz="1600" smtClean="0">
                <a:solidFill>
                  <a:schemeClr val="hlink"/>
                </a:solidFill>
                <a:latin typeface="Arial" charset="0"/>
                <a:cs typeface="Arial" charset="0"/>
              </a:rPr>
              <a:t>23</a:t>
            </a:r>
            <a:r>
              <a:rPr lang="en-US" altLang="en-US" sz="1600" smtClean="0">
                <a:latin typeface="Arial" charset="0"/>
                <a:cs typeface="Arial" charset="0"/>
              </a:rPr>
              <a:t>)  (45, </a:t>
            </a:r>
            <a:r>
              <a:rPr lang="en-US" altLang="en-US" sz="1600" smtClean="0">
                <a:solidFill>
                  <a:schemeClr val="hlink"/>
                </a:solidFill>
                <a:latin typeface="Arial" charset="0"/>
                <a:cs typeface="Arial" charset="0"/>
              </a:rPr>
              <a:t>23</a:t>
            </a:r>
            <a:r>
              <a:rPr lang="en-US" altLang="en-US" sz="1600" smtClean="0">
                <a:latin typeface="Arial" charset="0"/>
                <a:cs typeface="Arial" charset="0"/>
              </a:rPr>
              <a:t>)  (47, </a:t>
            </a:r>
            <a:r>
              <a:rPr lang="en-US" altLang="en-US" sz="1600" smtClean="0">
                <a:solidFill>
                  <a:schemeClr val="hlink"/>
                </a:solidFill>
                <a:latin typeface="Arial" charset="0"/>
                <a:cs typeface="Arial" charset="0"/>
              </a:rPr>
              <a:t>23</a:t>
            </a:r>
            <a:r>
              <a:rPr lang="en-US" altLang="en-US" sz="1600" smtClean="0">
                <a:latin typeface="Arial" charset="0"/>
                <a:cs typeface="Arial" charset="0"/>
              </a:rPr>
              <a:t>)  (57, </a:t>
            </a:r>
            <a:r>
              <a:rPr lang="en-US" altLang="en-US" sz="1600" smtClean="0">
                <a:solidFill>
                  <a:schemeClr val="hlink"/>
                </a:solidFill>
                <a:latin typeface="Arial" charset="0"/>
                <a:cs typeface="Arial" charset="0"/>
              </a:rPr>
              <a:t>23</a:t>
            </a:r>
            <a:r>
              <a:rPr lang="en-US" altLang="en-US" sz="1600" smtClean="0">
                <a:latin typeface="Arial" charset="0"/>
                <a:cs typeface="Arial" charset="0"/>
              </a:rPr>
              <a:t>)  (</a:t>
            </a:r>
            <a:r>
              <a:rPr lang="en-US" altLang="en-US" sz="1600" smtClean="0">
                <a:solidFill>
                  <a:srgbClr val="CC0099"/>
                </a:solidFill>
                <a:latin typeface="Arial" charset="0"/>
                <a:cs typeface="Arial" charset="0"/>
              </a:rPr>
              <a:t>87</a:t>
            </a:r>
            <a:r>
              <a:rPr lang="en-US" altLang="en-US" sz="1600" smtClean="0">
                <a:latin typeface="Arial" charset="0"/>
                <a:cs typeface="Arial" charset="0"/>
              </a:rPr>
              <a:t>,</a:t>
            </a:r>
            <a:r>
              <a:rPr lang="en-US" altLang="en-US" sz="1600" smtClean="0">
                <a:solidFill>
                  <a:srgbClr val="CC0099"/>
                </a:solidFill>
                <a:latin typeface="Arial" charset="0"/>
                <a:cs typeface="Arial" charset="0"/>
              </a:rPr>
              <a:t> 85</a:t>
            </a:r>
            <a:r>
              <a:rPr lang="en-US" altLang="en-US" sz="1600" smtClean="0">
                <a:latin typeface="Arial" charset="0"/>
                <a:cs typeface="Arial" charset="0"/>
              </a:rPr>
              <a:t>)</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This, too, is not a random list</a:t>
            </a:r>
            <a:endParaRPr lang="en-US" altLang="en-US" sz="1600" smtClean="0">
              <a:latin typeface="Arial" charset="0"/>
              <a:cs typeface="Arial" charset="0"/>
            </a:endParaRPr>
          </a:p>
        </p:txBody>
      </p:sp>
      <p:sp>
        <p:nvSpPr>
          <p:cNvPr id="35844" name="TextBox 3"/>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8.1.7.1</a:t>
            </a:r>
            <a:endParaRPr lang="en-CA" altLang="en-US" dirty="0"/>
          </a:p>
        </p:txBody>
      </p:sp>
    </p:spTree>
    <p:extLst>
      <p:ext uri="{BB962C8B-B14F-4D97-AF65-F5344CB8AC3E}">
        <p14:creationId xmlns:p14="http://schemas.microsoft.com/office/powerpoint/2010/main" val="2771383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smtClean="0">
                <a:latin typeface="Arial" charset="0"/>
                <a:cs typeface="Arial" charset="0"/>
              </a:rPr>
              <a:t>Definition</a:t>
            </a:r>
          </a:p>
        </p:txBody>
      </p:sp>
      <p:sp>
        <p:nvSpPr>
          <p:cNvPr id="1331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Sorting is the process of:</a:t>
            </a:r>
          </a:p>
          <a:p>
            <a:pPr lvl="1"/>
            <a:r>
              <a:rPr lang="en-US" altLang="en-US" smtClean="0">
                <a:latin typeface="Arial" charset="0"/>
                <a:cs typeface="Arial" charset="0"/>
              </a:rPr>
              <a:t>Taking a list of objects which could be stored in a linear order</a:t>
            </a:r>
          </a:p>
          <a:p>
            <a:pPr lvl="1" algn="ctr">
              <a:buFont typeface="Arial" charset="0"/>
              <a:buNone/>
            </a:pPr>
            <a:r>
              <a:rPr lang="en-US" altLang="en-US" smtClean="0">
                <a:latin typeface="Times New Roman" pitchFamily="18" charset="0"/>
                <a:cs typeface="Arial" charset="0"/>
              </a:rPr>
              <a:t>(</a:t>
            </a:r>
            <a:r>
              <a:rPr lang="en-US" altLang="en-US" i="1" smtClean="0">
                <a:latin typeface="Times New Roman" pitchFamily="18" charset="0"/>
                <a:cs typeface="Arial" charset="0"/>
              </a:rPr>
              <a:t>a</a:t>
            </a:r>
            <a:r>
              <a:rPr lang="en-US" altLang="en-US" baseline="-25000" smtClean="0">
                <a:latin typeface="Times New Roman" pitchFamily="18" charset="0"/>
                <a:cs typeface="Arial" charset="0"/>
              </a:rPr>
              <a:t>0</a:t>
            </a:r>
            <a:r>
              <a:rPr lang="en-US" altLang="en-US" smtClean="0">
                <a:latin typeface="Times New Roman" pitchFamily="18" charset="0"/>
                <a:cs typeface="Arial" charset="0"/>
              </a:rPr>
              <a:t>, </a:t>
            </a:r>
            <a:r>
              <a:rPr lang="en-US" altLang="en-US" i="1" smtClean="0">
                <a:latin typeface="Times New Roman" pitchFamily="18" charset="0"/>
                <a:cs typeface="Arial" charset="0"/>
              </a:rPr>
              <a:t>a</a:t>
            </a:r>
            <a:r>
              <a:rPr lang="en-US" altLang="en-US" baseline="-25000" smtClean="0">
                <a:latin typeface="Times New Roman" pitchFamily="18" charset="0"/>
                <a:cs typeface="Arial" charset="0"/>
              </a:rPr>
              <a:t>1</a:t>
            </a:r>
            <a:r>
              <a:rPr lang="en-US" altLang="en-US" smtClean="0">
                <a:latin typeface="Times New Roman" pitchFamily="18" charset="0"/>
                <a:cs typeface="Arial" charset="0"/>
              </a:rPr>
              <a:t>, ..., </a:t>
            </a:r>
            <a:r>
              <a:rPr lang="en-US" altLang="en-US" i="1" smtClean="0">
                <a:latin typeface="Times New Roman" pitchFamily="18" charset="0"/>
                <a:cs typeface="Arial" charset="0"/>
              </a:rPr>
              <a:t>a</a:t>
            </a:r>
            <a:r>
              <a:rPr lang="en-US" altLang="en-US" i="1" baseline="-25000" smtClean="0">
                <a:latin typeface="Times New Roman" pitchFamily="18" charset="0"/>
                <a:cs typeface="Arial" charset="0"/>
              </a:rPr>
              <a:t>n</a:t>
            </a:r>
            <a:r>
              <a:rPr lang="en-US" altLang="en-US" baseline="-25000" smtClean="0">
                <a:latin typeface="Times New Roman" pitchFamily="18" charset="0"/>
                <a:cs typeface="Arial" charset="0"/>
              </a:rPr>
              <a:t> – 1</a:t>
            </a:r>
            <a:r>
              <a:rPr lang="en-US" altLang="en-US" smtClean="0">
                <a:latin typeface="Times New Roman" pitchFamily="18" charset="0"/>
                <a:cs typeface="Arial" charset="0"/>
              </a:rPr>
              <a:t>)</a:t>
            </a:r>
          </a:p>
          <a:p>
            <a:pPr lvl="1">
              <a:buFont typeface="Arial" charset="0"/>
              <a:buNone/>
            </a:pPr>
            <a:r>
              <a:rPr lang="en-US" altLang="en-US" smtClean="0">
                <a:latin typeface="Times New Roman" pitchFamily="18" charset="0"/>
                <a:cs typeface="Arial" charset="0"/>
              </a:rPr>
              <a:t>	</a:t>
            </a:r>
            <a:r>
              <a:rPr lang="en-US" altLang="en-US" i="1" smtClean="0">
                <a:latin typeface="Arial" charset="0"/>
                <a:cs typeface="Arial" charset="0"/>
              </a:rPr>
              <a:t>e</a:t>
            </a:r>
            <a:r>
              <a:rPr lang="en-US" altLang="en-US" smtClean="0">
                <a:latin typeface="Arial" charset="0"/>
                <a:cs typeface="Arial" charset="0"/>
              </a:rPr>
              <a:t>.</a:t>
            </a:r>
            <a:r>
              <a:rPr lang="en-US" altLang="en-US" i="1" smtClean="0">
                <a:latin typeface="Arial" charset="0"/>
                <a:cs typeface="Arial" charset="0"/>
              </a:rPr>
              <a:t>g</a:t>
            </a:r>
            <a:r>
              <a:rPr lang="en-US" altLang="en-US" smtClean="0">
                <a:latin typeface="Arial" charset="0"/>
                <a:cs typeface="Arial" charset="0"/>
              </a:rPr>
              <a:t>., numbers, and returning an reordering</a:t>
            </a:r>
          </a:p>
          <a:p>
            <a:pPr lvl="1" algn="ctr">
              <a:buFont typeface="Arial" charset="0"/>
              <a:buNone/>
            </a:pPr>
            <a:r>
              <a:rPr lang="en-US" altLang="en-US" smtClean="0">
                <a:latin typeface="Times New Roman" pitchFamily="18" charset="0"/>
                <a:cs typeface="Arial" charset="0"/>
              </a:rPr>
              <a:t>(</a:t>
            </a:r>
            <a:r>
              <a:rPr lang="en-US" altLang="en-US" i="1" smtClean="0">
                <a:latin typeface="Times New Roman" pitchFamily="18" charset="0"/>
                <a:cs typeface="Arial" charset="0"/>
              </a:rPr>
              <a:t>a'</a:t>
            </a:r>
            <a:r>
              <a:rPr lang="en-US" altLang="en-US" baseline="-25000" smtClean="0">
                <a:latin typeface="Times New Roman" pitchFamily="18" charset="0"/>
                <a:cs typeface="Arial" charset="0"/>
              </a:rPr>
              <a:t>0</a:t>
            </a:r>
            <a:r>
              <a:rPr lang="en-US" altLang="en-US" smtClean="0">
                <a:latin typeface="Times New Roman" pitchFamily="18" charset="0"/>
                <a:cs typeface="Arial" charset="0"/>
              </a:rPr>
              <a:t>, </a:t>
            </a:r>
            <a:r>
              <a:rPr lang="en-US" altLang="en-US" i="1" smtClean="0">
                <a:latin typeface="Times New Roman" pitchFamily="18" charset="0"/>
                <a:cs typeface="Arial" charset="0"/>
              </a:rPr>
              <a:t>a'</a:t>
            </a:r>
            <a:r>
              <a:rPr lang="en-US" altLang="en-US" baseline="-25000" smtClean="0">
                <a:latin typeface="Times New Roman" pitchFamily="18" charset="0"/>
                <a:cs typeface="Arial" charset="0"/>
              </a:rPr>
              <a:t>1</a:t>
            </a:r>
            <a:r>
              <a:rPr lang="en-US" altLang="en-US" smtClean="0">
                <a:latin typeface="Times New Roman" pitchFamily="18" charset="0"/>
                <a:cs typeface="Arial" charset="0"/>
              </a:rPr>
              <a:t>, ..., </a:t>
            </a:r>
            <a:r>
              <a:rPr lang="en-US" altLang="en-US" i="1" smtClean="0">
                <a:latin typeface="Times New Roman" pitchFamily="18" charset="0"/>
                <a:cs typeface="Arial" charset="0"/>
              </a:rPr>
              <a:t>a'</a:t>
            </a:r>
            <a:r>
              <a:rPr lang="en-US" altLang="en-US" i="1" baseline="-25000" smtClean="0">
                <a:latin typeface="Times New Roman" pitchFamily="18" charset="0"/>
                <a:cs typeface="Arial" charset="0"/>
              </a:rPr>
              <a:t>n</a:t>
            </a:r>
            <a:r>
              <a:rPr lang="en-US" altLang="en-US" baseline="-25000" smtClean="0">
                <a:latin typeface="Times New Roman" pitchFamily="18" charset="0"/>
                <a:cs typeface="Arial" charset="0"/>
              </a:rPr>
              <a:t> – 1</a:t>
            </a:r>
            <a:r>
              <a:rPr lang="en-US" altLang="en-US" smtClean="0">
                <a:latin typeface="Times New Roman" pitchFamily="18" charset="0"/>
                <a:cs typeface="Arial" charset="0"/>
              </a:rPr>
              <a:t>)</a:t>
            </a:r>
            <a:endParaRPr lang="en-US" altLang="en-US" smtClean="0">
              <a:latin typeface="Arial" charset="0"/>
              <a:cs typeface="Arial" charset="0"/>
            </a:endParaRPr>
          </a:p>
          <a:p>
            <a:pPr lvl="1">
              <a:buFont typeface="Arial" charset="0"/>
              <a:buNone/>
            </a:pPr>
            <a:r>
              <a:rPr lang="en-US" altLang="en-US" smtClean="0">
                <a:latin typeface="Arial" charset="0"/>
                <a:cs typeface="Arial" charset="0"/>
              </a:rPr>
              <a:t>	such that</a:t>
            </a:r>
          </a:p>
          <a:p>
            <a:pPr lvl="1" algn="ctr">
              <a:buFontTx/>
              <a:buNone/>
            </a:pPr>
            <a:r>
              <a:rPr lang="en-US" altLang="en-US" i="1" smtClean="0">
                <a:latin typeface="Times New Roman" pitchFamily="18" charset="0"/>
                <a:cs typeface="Arial" charset="0"/>
              </a:rPr>
              <a:t>a'</a:t>
            </a:r>
            <a:r>
              <a:rPr lang="en-US" altLang="en-US" baseline="-25000" smtClean="0">
                <a:latin typeface="Times New Roman" pitchFamily="18" charset="0"/>
                <a:cs typeface="Arial" charset="0"/>
              </a:rPr>
              <a:t>0</a:t>
            </a:r>
            <a:r>
              <a:rPr lang="en-US" altLang="en-US" smtClean="0">
                <a:latin typeface="Times New Roman" pitchFamily="18" charset="0"/>
                <a:cs typeface="Arial" charset="0"/>
              </a:rPr>
              <a:t> ≤ </a:t>
            </a:r>
            <a:r>
              <a:rPr lang="en-US" altLang="en-US" i="1" smtClean="0">
                <a:latin typeface="Times New Roman" pitchFamily="18" charset="0"/>
                <a:cs typeface="Arial" charset="0"/>
              </a:rPr>
              <a:t>a'</a:t>
            </a:r>
            <a:r>
              <a:rPr lang="en-US" altLang="en-US" baseline="-25000" smtClean="0">
                <a:latin typeface="Times New Roman" pitchFamily="18" charset="0"/>
                <a:cs typeface="Arial" charset="0"/>
              </a:rPr>
              <a:t>1</a:t>
            </a:r>
            <a:r>
              <a:rPr lang="en-US" altLang="en-US" smtClean="0">
                <a:latin typeface="Times New Roman" pitchFamily="18" charset="0"/>
                <a:cs typeface="Arial" charset="0"/>
              </a:rPr>
              <a:t> ≤ </a:t>
            </a:r>
            <a:r>
              <a:rPr lang="en-US" altLang="en-US" smtClean="0">
                <a:solidFill>
                  <a:srgbClr val="000000"/>
                </a:solidFill>
                <a:latin typeface="Times New Roman" pitchFamily="18" charset="0"/>
                <a:cs typeface="Arial" charset="0"/>
              </a:rPr>
              <a:t>· · · </a:t>
            </a:r>
            <a:r>
              <a:rPr lang="en-US" altLang="en-US" smtClean="0">
                <a:latin typeface="Times New Roman" pitchFamily="18" charset="0"/>
                <a:cs typeface="Arial" charset="0"/>
              </a:rPr>
              <a:t>≤ </a:t>
            </a:r>
            <a:r>
              <a:rPr lang="en-US" altLang="en-US" i="1" smtClean="0">
                <a:latin typeface="Times New Roman" pitchFamily="18" charset="0"/>
                <a:cs typeface="Arial" charset="0"/>
              </a:rPr>
              <a:t>a'</a:t>
            </a:r>
            <a:r>
              <a:rPr lang="en-US" altLang="en-US" i="1" baseline="-25000" smtClean="0">
                <a:latin typeface="Times New Roman" pitchFamily="18" charset="0"/>
                <a:cs typeface="Arial" charset="0"/>
              </a:rPr>
              <a:t>n</a:t>
            </a:r>
            <a:r>
              <a:rPr lang="en-US" altLang="en-US" baseline="-25000" smtClean="0">
                <a:latin typeface="Times New Roman" pitchFamily="18" charset="0"/>
                <a:cs typeface="Arial" charset="0"/>
              </a:rPr>
              <a:t> – 1</a:t>
            </a:r>
            <a:r>
              <a:rPr lang="en-US" altLang="en-US" smtClean="0">
                <a:latin typeface="Arial" charset="0"/>
                <a:cs typeface="Arial" charset="0"/>
              </a:rPr>
              <a:t> </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 conversion of an Abstract List into an Abstract Sorted List</a:t>
            </a:r>
          </a:p>
        </p:txBody>
      </p:sp>
      <p:sp>
        <p:nvSpPr>
          <p:cNvPr id="13316" name="TextBox 5"/>
          <p:cNvSpPr txBox="1">
            <a:spLocks noChangeArrowheads="1"/>
          </p:cNvSpPr>
          <p:nvPr/>
        </p:nvSpPr>
        <p:spPr bwMode="auto">
          <a:xfrm>
            <a:off x="179388" y="682849"/>
            <a:ext cx="504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8.1</a:t>
            </a:r>
            <a:endParaRPr lang="en-CA" altLang="en-US" dirty="0"/>
          </a:p>
        </p:txBody>
      </p:sp>
    </p:spTree>
    <p:extLst>
      <p:ext uri="{BB962C8B-B14F-4D97-AF65-F5344CB8AC3E}">
        <p14:creationId xmlns:p14="http://schemas.microsoft.com/office/powerpoint/2010/main" val="1540083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tLang="en-US" smtClean="0">
                <a:latin typeface="Arial" charset="0"/>
                <a:cs typeface="Arial" charset="0"/>
              </a:rPr>
              <a:t>Number of Inversions</a:t>
            </a:r>
          </a:p>
        </p:txBody>
      </p:sp>
      <p:sp>
        <p:nvSpPr>
          <p:cNvPr id="3686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third list</a:t>
            </a:r>
          </a:p>
          <a:p>
            <a:pPr>
              <a:buFontTx/>
              <a:buNone/>
            </a:pPr>
            <a:r>
              <a:rPr lang="en-US" altLang="en-US" sz="1600" smtClean="0">
                <a:latin typeface="Arial" charset="0"/>
                <a:cs typeface="Arial" charset="0"/>
              </a:rPr>
              <a:t>		22 20 81 38 95 84 </a:t>
            </a:r>
            <a:r>
              <a:rPr lang="en-US" altLang="en-US" sz="1600" b="1" smtClean="0">
                <a:solidFill>
                  <a:schemeClr val="hlink"/>
                </a:solidFill>
                <a:latin typeface="Arial" charset="0"/>
                <a:cs typeface="Arial" charset="0"/>
              </a:rPr>
              <a:t>99</a:t>
            </a:r>
            <a:r>
              <a:rPr lang="en-US" altLang="en-US" sz="1600" smtClean="0">
                <a:latin typeface="Arial" charset="0"/>
                <a:cs typeface="Arial" charset="0"/>
              </a:rPr>
              <a:t> 12 79 44 26 87 96 10 48 80   </a:t>
            </a:r>
            <a:r>
              <a:rPr lang="en-US" altLang="en-US" sz="1600" b="1" smtClean="0">
                <a:solidFill>
                  <a:srgbClr val="FF0000"/>
                </a:solidFill>
                <a:latin typeface="Arial" charset="0"/>
                <a:cs typeface="Arial" charset="0"/>
              </a:rPr>
              <a:t>1</a:t>
            </a:r>
            <a:r>
              <a:rPr lang="en-US" altLang="en-US" sz="1600" smtClean="0">
                <a:latin typeface="Arial" charset="0"/>
                <a:cs typeface="Arial" charset="0"/>
              </a:rPr>
              <a:t> 31 16 92</a:t>
            </a:r>
          </a:p>
          <a:p>
            <a:pPr>
              <a:buFontTx/>
              <a:buNone/>
            </a:pPr>
            <a:r>
              <a:rPr lang="en-US" altLang="en-US" sz="1600" smtClean="0">
                <a:latin typeface="Arial" charset="0"/>
                <a:cs typeface="Arial" charset="0"/>
              </a:rPr>
              <a:t>	</a:t>
            </a:r>
            <a:r>
              <a:rPr lang="en-US" altLang="en-US" smtClean="0">
                <a:latin typeface="Arial" charset="0"/>
                <a:cs typeface="Arial" charset="0"/>
              </a:rPr>
              <a:t>has 100 inversions:</a:t>
            </a:r>
            <a:endParaRPr lang="en-US" altLang="en-US" sz="1800" smtClean="0">
              <a:latin typeface="Arial" charset="0"/>
              <a:cs typeface="Arial" charset="0"/>
            </a:endParaRPr>
          </a:p>
          <a:p>
            <a:pPr>
              <a:buFontTx/>
              <a:buNone/>
            </a:pPr>
            <a:r>
              <a:rPr lang="en-US" altLang="en-US" sz="1000" smtClean="0">
                <a:latin typeface="Arial" charset="0"/>
                <a:cs typeface="Arial" charset="0"/>
              </a:rPr>
              <a:t>		     (22, 20)  (22, 12)  (22, 10)  (22,   </a:t>
            </a:r>
            <a:r>
              <a:rPr lang="en-US" altLang="en-US" sz="1000" b="1" smtClean="0">
                <a:solidFill>
                  <a:srgbClr val="FF0000"/>
                </a:solidFill>
                <a:latin typeface="Arial" charset="0"/>
                <a:cs typeface="Arial" charset="0"/>
              </a:rPr>
              <a:t>1</a:t>
            </a:r>
            <a:r>
              <a:rPr lang="en-US" altLang="en-US" sz="1000" smtClean="0">
                <a:latin typeface="Arial" charset="0"/>
                <a:cs typeface="Arial" charset="0"/>
              </a:rPr>
              <a:t>)  (22, 16)  (20, 12)  (20, 10)  (20,   </a:t>
            </a:r>
            <a:r>
              <a:rPr lang="en-US" altLang="en-US" sz="1000" b="1" smtClean="0">
                <a:solidFill>
                  <a:srgbClr val="FF0000"/>
                </a:solidFill>
                <a:latin typeface="Arial" charset="0"/>
                <a:cs typeface="Arial" charset="0"/>
              </a:rPr>
              <a:t>1</a:t>
            </a:r>
            <a:r>
              <a:rPr lang="en-US" altLang="en-US" sz="1000" smtClean="0">
                <a:latin typeface="Arial" charset="0"/>
                <a:cs typeface="Arial" charset="0"/>
              </a:rPr>
              <a:t>)  (20, 16)  (81, 38)</a:t>
            </a:r>
          </a:p>
          <a:p>
            <a:pPr>
              <a:buFontTx/>
              <a:buNone/>
            </a:pPr>
            <a:r>
              <a:rPr lang="en-US" altLang="en-US" sz="1000" smtClean="0">
                <a:latin typeface="Arial" charset="0"/>
                <a:cs typeface="Arial" charset="0"/>
              </a:rPr>
              <a:t>		     (81, 12)  (81, 79)  (81, 44)  (81, 26)  (81, 10)  (81, 48)  (81, 80)  (81,   </a:t>
            </a:r>
            <a:r>
              <a:rPr lang="en-US" altLang="en-US" sz="1000" b="1" smtClean="0">
                <a:solidFill>
                  <a:srgbClr val="FF0000"/>
                </a:solidFill>
                <a:latin typeface="Arial" charset="0"/>
                <a:cs typeface="Arial" charset="0"/>
              </a:rPr>
              <a:t>1</a:t>
            </a:r>
            <a:r>
              <a:rPr lang="en-US" altLang="en-US" sz="1000" smtClean="0">
                <a:latin typeface="Arial" charset="0"/>
                <a:cs typeface="Arial" charset="0"/>
              </a:rPr>
              <a:t>)  (81, 16)  (81, 31)</a:t>
            </a:r>
          </a:p>
          <a:p>
            <a:pPr>
              <a:buFontTx/>
              <a:buNone/>
            </a:pPr>
            <a:r>
              <a:rPr lang="en-US" altLang="en-US" sz="1000" smtClean="0">
                <a:latin typeface="Arial" charset="0"/>
                <a:cs typeface="Arial" charset="0"/>
              </a:rPr>
              <a:t>		     (38, 12)  (38, 26)  (38, 10)  (38,   </a:t>
            </a:r>
            <a:r>
              <a:rPr lang="en-US" altLang="en-US" sz="1000" b="1" smtClean="0">
                <a:solidFill>
                  <a:srgbClr val="FF0000"/>
                </a:solidFill>
                <a:latin typeface="Arial" charset="0"/>
                <a:cs typeface="Arial" charset="0"/>
              </a:rPr>
              <a:t>1</a:t>
            </a:r>
            <a:r>
              <a:rPr lang="en-US" altLang="en-US" sz="1000" smtClean="0">
                <a:latin typeface="Arial" charset="0"/>
                <a:cs typeface="Arial" charset="0"/>
              </a:rPr>
              <a:t>)  (38, 16)  (38, 31)  (95, 84)  (95, 12)  (95, 79)  (95, 44)</a:t>
            </a:r>
          </a:p>
          <a:p>
            <a:pPr>
              <a:buFontTx/>
              <a:buNone/>
            </a:pPr>
            <a:r>
              <a:rPr lang="en-US" altLang="en-US" sz="1000" smtClean="0">
                <a:latin typeface="Arial" charset="0"/>
                <a:cs typeface="Arial" charset="0"/>
              </a:rPr>
              <a:t>		     (95, 26)  (95, 87)  (95, 10)  (95, 48)  (95, 80)  (95,   </a:t>
            </a:r>
            <a:r>
              <a:rPr lang="en-US" altLang="en-US" sz="1000" b="1" smtClean="0">
                <a:solidFill>
                  <a:srgbClr val="FF0000"/>
                </a:solidFill>
                <a:latin typeface="Arial" charset="0"/>
                <a:cs typeface="Arial" charset="0"/>
              </a:rPr>
              <a:t>1</a:t>
            </a:r>
            <a:r>
              <a:rPr lang="en-US" altLang="en-US" sz="1000" smtClean="0">
                <a:latin typeface="Arial" charset="0"/>
                <a:cs typeface="Arial" charset="0"/>
              </a:rPr>
              <a:t>)  (95, 16)  (95, 31)  (95, 92)  (84, 12)</a:t>
            </a:r>
          </a:p>
          <a:p>
            <a:pPr>
              <a:buFontTx/>
              <a:buNone/>
            </a:pPr>
            <a:r>
              <a:rPr lang="en-US" altLang="en-US" sz="1000" smtClean="0">
                <a:latin typeface="Arial" charset="0"/>
                <a:cs typeface="Arial" charset="0"/>
              </a:rPr>
              <a:t>		     (84, 79)  (84, 44)  (84, 26)  (84, 10)  (84, 48)  (84, 80)  (84,   </a:t>
            </a:r>
            <a:r>
              <a:rPr lang="en-US" altLang="en-US" sz="1000" b="1" smtClean="0">
                <a:solidFill>
                  <a:srgbClr val="FF0000"/>
                </a:solidFill>
                <a:latin typeface="Arial" charset="0"/>
                <a:cs typeface="Arial" charset="0"/>
              </a:rPr>
              <a:t>1</a:t>
            </a:r>
            <a:r>
              <a:rPr lang="en-US" altLang="en-US" sz="1000" smtClean="0">
                <a:latin typeface="Arial" charset="0"/>
                <a:cs typeface="Arial" charset="0"/>
              </a:rPr>
              <a:t>)  (84, 16)  (84, 31)  (</a:t>
            </a:r>
            <a:r>
              <a:rPr lang="en-US" altLang="en-US" sz="1000" b="1" smtClean="0">
                <a:solidFill>
                  <a:schemeClr val="hlink"/>
                </a:solidFill>
                <a:latin typeface="Arial" charset="0"/>
                <a:cs typeface="Arial" charset="0"/>
              </a:rPr>
              <a:t>99</a:t>
            </a:r>
            <a:r>
              <a:rPr lang="en-US" altLang="en-US" sz="1000" smtClean="0">
                <a:latin typeface="Arial" charset="0"/>
                <a:cs typeface="Arial" charset="0"/>
              </a:rPr>
              <a:t>, 12)</a:t>
            </a:r>
          </a:p>
          <a:p>
            <a:pPr>
              <a:buFontTx/>
              <a:buNone/>
            </a:pPr>
            <a:r>
              <a:rPr lang="en-US" altLang="en-US" sz="1000" smtClean="0">
                <a:latin typeface="Arial" charset="0"/>
                <a:cs typeface="Arial" charset="0"/>
              </a:rPr>
              <a:t>		     (</a:t>
            </a:r>
            <a:r>
              <a:rPr lang="en-US" altLang="en-US" sz="1000" b="1" smtClean="0">
                <a:solidFill>
                  <a:schemeClr val="hlink"/>
                </a:solidFill>
                <a:latin typeface="Arial" charset="0"/>
                <a:cs typeface="Arial" charset="0"/>
              </a:rPr>
              <a:t>99</a:t>
            </a:r>
            <a:r>
              <a:rPr lang="en-US" altLang="en-US" sz="1000" smtClean="0">
                <a:latin typeface="Arial" charset="0"/>
                <a:cs typeface="Arial" charset="0"/>
              </a:rPr>
              <a:t>, 79)  (</a:t>
            </a:r>
            <a:r>
              <a:rPr lang="en-US" altLang="en-US" sz="1000" b="1" smtClean="0">
                <a:solidFill>
                  <a:schemeClr val="hlink"/>
                </a:solidFill>
                <a:latin typeface="Arial" charset="0"/>
                <a:cs typeface="Arial" charset="0"/>
              </a:rPr>
              <a:t>99</a:t>
            </a:r>
            <a:r>
              <a:rPr lang="en-US" altLang="en-US" sz="1000" smtClean="0">
                <a:latin typeface="Arial" charset="0"/>
                <a:cs typeface="Arial" charset="0"/>
              </a:rPr>
              <a:t>, 44)  (</a:t>
            </a:r>
            <a:r>
              <a:rPr lang="en-US" altLang="en-US" sz="1000" b="1" smtClean="0">
                <a:solidFill>
                  <a:schemeClr val="hlink"/>
                </a:solidFill>
                <a:latin typeface="Arial" charset="0"/>
                <a:cs typeface="Arial" charset="0"/>
              </a:rPr>
              <a:t>99</a:t>
            </a:r>
            <a:r>
              <a:rPr lang="en-US" altLang="en-US" sz="1000" smtClean="0">
                <a:latin typeface="Arial" charset="0"/>
                <a:cs typeface="Arial" charset="0"/>
              </a:rPr>
              <a:t>, 26)  (</a:t>
            </a:r>
            <a:r>
              <a:rPr lang="en-US" altLang="en-US" sz="1000" b="1" smtClean="0">
                <a:solidFill>
                  <a:schemeClr val="hlink"/>
                </a:solidFill>
                <a:latin typeface="Arial" charset="0"/>
                <a:cs typeface="Arial" charset="0"/>
              </a:rPr>
              <a:t>99</a:t>
            </a:r>
            <a:r>
              <a:rPr lang="en-US" altLang="en-US" sz="1000" smtClean="0">
                <a:latin typeface="Arial" charset="0"/>
                <a:cs typeface="Arial" charset="0"/>
              </a:rPr>
              <a:t>, 87)  (</a:t>
            </a:r>
            <a:r>
              <a:rPr lang="en-US" altLang="en-US" sz="1000" b="1" smtClean="0">
                <a:solidFill>
                  <a:schemeClr val="hlink"/>
                </a:solidFill>
                <a:latin typeface="Arial" charset="0"/>
                <a:cs typeface="Arial" charset="0"/>
              </a:rPr>
              <a:t>99</a:t>
            </a:r>
            <a:r>
              <a:rPr lang="en-US" altLang="en-US" sz="1000" smtClean="0">
                <a:latin typeface="Arial" charset="0"/>
                <a:cs typeface="Arial" charset="0"/>
              </a:rPr>
              <a:t>, 96)  (</a:t>
            </a:r>
            <a:r>
              <a:rPr lang="en-US" altLang="en-US" sz="1000" b="1" smtClean="0">
                <a:solidFill>
                  <a:schemeClr val="hlink"/>
                </a:solidFill>
                <a:latin typeface="Arial" charset="0"/>
                <a:cs typeface="Arial" charset="0"/>
              </a:rPr>
              <a:t>99</a:t>
            </a:r>
            <a:r>
              <a:rPr lang="en-US" altLang="en-US" sz="1000" smtClean="0">
                <a:latin typeface="Arial" charset="0"/>
                <a:cs typeface="Arial" charset="0"/>
              </a:rPr>
              <a:t>, 10)  (</a:t>
            </a:r>
            <a:r>
              <a:rPr lang="en-US" altLang="en-US" sz="1000" b="1" smtClean="0">
                <a:solidFill>
                  <a:schemeClr val="hlink"/>
                </a:solidFill>
                <a:latin typeface="Arial" charset="0"/>
                <a:cs typeface="Arial" charset="0"/>
              </a:rPr>
              <a:t>99</a:t>
            </a:r>
            <a:r>
              <a:rPr lang="en-US" altLang="en-US" sz="1000" smtClean="0">
                <a:latin typeface="Arial" charset="0"/>
                <a:cs typeface="Arial" charset="0"/>
              </a:rPr>
              <a:t>, 48)  (</a:t>
            </a:r>
            <a:r>
              <a:rPr lang="en-US" altLang="en-US" sz="1000" b="1" smtClean="0">
                <a:solidFill>
                  <a:schemeClr val="hlink"/>
                </a:solidFill>
                <a:latin typeface="Arial" charset="0"/>
                <a:cs typeface="Arial" charset="0"/>
              </a:rPr>
              <a:t>99</a:t>
            </a:r>
            <a:r>
              <a:rPr lang="en-US" altLang="en-US" sz="1000" smtClean="0">
                <a:latin typeface="Arial" charset="0"/>
                <a:cs typeface="Arial" charset="0"/>
              </a:rPr>
              <a:t>, 80)  (</a:t>
            </a:r>
            <a:r>
              <a:rPr lang="en-US" altLang="en-US" sz="1000" b="1" smtClean="0">
                <a:solidFill>
                  <a:schemeClr val="hlink"/>
                </a:solidFill>
                <a:latin typeface="Arial" charset="0"/>
                <a:cs typeface="Arial" charset="0"/>
              </a:rPr>
              <a:t>99</a:t>
            </a:r>
            <a:r>
              <a:rPr lang="en-US" altLang="en-US" sz="1000" smtClean="0">
                <a:latin typeface="Arial" charset="0"/>
                <a:cs typeface="Arial" charset="0"/>
              </a:rPr>
              <a:t>,   </a:t>
            </a:r>
            <a:r>
              <a:rPr lang="en-US" altLang="en-US" sz="1000" b="1" smtClean="0">
                <a:solidFill>
                  <a:srgbClr val="FF0000"/>
                </a:solidFill>
                <a:latin typeface="Arial" charset="0"/>
                <a:cs typeface="Arial" charset="0"/>
              </a:rPr>
              <a:t>1</a:t>
            </a:r>
            <a:r>
              <a:rPr lang="en-US" altLang="en-US" sz="1000" smtClean="0">
                <a:latin typeface="Arial" charset="0"/>
                <a:cs typeface="Arial" charset="0"/>
              </a:rPr>
              <a:t>)  (</a:t>
            </a:r>
            <a:r>
              <a:rPr lang="en-US" altLang="en-US" sz="1000" b="1" smtClean="0">
                <a:solidFill>
                  <a:schemeClr val="hlink"/>
                </a:solidFill>
                <a:latin typeface="Arial" charset="0"/>
                <a:cs typeface="Arial" charset="0"/>
              </a:rPr>
              <a:t>99</a:t>
            </a:r>
            <a:r>
              <a:rPr lang="en-US" altLang="en-US" sz="1000" smtClean="0">
                <a:latin typeface="Arial" charset="0"/>
                <a:cs typeface="Arial" charset="0"/>
              </a:rPr>
              <a:t>, 16)</a:t>
            </a:r>
          </a:p>
          <a:p>
            <a:pPr>
              <a:buFontTx/>
              <a:buNone/>
            </a:pPr>
            <a:r>
              <a:rPr lang="en-US" altLang="en-US" sz="1000" smtClean="0">
                <a:latin typeface="Arial" charset="0"/>
                <a:cs typeface="Arial" charset="0"/>
              </a:rPr>
              <a:t>		     (</a:t>
            </a:r>
            <a:r>
              <a:rPr lang="en-US" altLang="en-US" sz="1000" b="1" smtClean="0">
                <a:solidFill>
                  <a:schemeClr val="hlink"/>
                </a:solidFill>
                <a:latin typeface="Arial" charset="0"/>
                <a:cs typeface="Arial" charset="0"/>
              </a:rPr>
              <a:t>99</a:t>
            </a:r>
            <a:r>
              <a:rPr lang="en-US" altLang="en-US" sz="1000" smtClean="0">
                <a:latin typeface="Arial" charset="0"/>
                <a:cs typeface="Arial" charset="0"/>
              </a:rPr>
              <a:t>, 31)  (</a:t>
            </a:r>
            <a:r>
              <a:rPr lang="en-US" altLang="en-US" sz="1000" b="1" smtClean="0">
                <a:solidFill>
                  <a:schemeClr val="hlink"/>
                </a:solidFill>
                <a:latin typeface="Arial" charset="0"/>
                <a:cs typeface="Arial" charset="0"/>
              </a:rPr>
              <a:t>99</a:t>
            </a:r>
            <a:r>
              <a:rPr lang="en-US" altLang="en-US" sz="1000" smtClean="0">
                <a:latin typeface="Arial" charset="0"/>
                <a:cs typeface="Arial" charset="0"/>
              </a:rPr>
              <a:t>, 92)  (12, 10)  (12,   </a:t>
            </a:r>
            <a:r>
              <a:rPr lang="en-US" altLang="en-US" sz="1000" b="1" smtClean="0">
                <a:solidFill>
                  <a:srgbClr val="FF0000"/>
                </a:solidFill>
                <a:latin typeface="Arial" charset="0"/>
                <a:cs typeface="Arial" charset="0"/>
              </a:rPr>
              <a:t>1</a:t>
            </a:r>
            <a:r>
              <a:rPr lang="en-US" altLang="en-US" sz="1000" smtClean="0">
                <a:latin typeface="Arial" charset="0"/>
                <a:cs typeface="Arial" charset="0"/>
              </a:rPr>
              <a:t>)  (79, 44)  (79, 26)  (79, 10)  (79, 48)  (79,   </a:t>
            </a:r>
            <a:r>
              <a:rPr lang="en-US" altLang="en-US" sz="1000" b="1" smtClean="0">
                <a:solidFill>
                  <a:srgbClr val="FF0000"/>
                </a:solidFill>
                <a:latin typeface="Arial" charset="0"/>
                <a:cs typeface="Arial" charset="0"/>
              </a:rPr>
              <a:t>1</a:t>
            </a:r>
            <a:r>
              <a:rPr lang="en-US" altLang="en-US" sz="1000" smtClean="0">
                <a:latin typeface="Arial" charset="0"/>
                <a:cs typeface="Arial" charset="0"/>
              </a:rPr>
              <a:t>)  (79, 16)</a:t>
            </a:r>
          </a:p>
          <a:p>
            <a:pPr>
              <a:buFontTx/>
              <a:buNone/>
            </a:pPr>
            <a:r>
              <a:rPr lang="en-US" altLang="en-US" sz="1000" smtClean="0">
                <a:latin typeface="Arial" charset="0"/>
                <a:cs typeface="Arial" charset="0"/>
              </a:rPr>
              <a:t>		     (79, 31)  (44, 26)  (44, 10)  (44,   </a:t>
            </a:r>
            <a:r>
              <a:rPr lang="en-US" altLang="en-US" sz="1000" b="1" smtClean="0">
                <a:solidFill>
                  <a:srgbClr val="FF0000"/>
                </a:solidFill>
                <a:latin typeface="Arial" charset="0"/>
                <a:cs typeface="Arial" charset="0"/>
              </a:rPr>
              <a:t>1</a:t>
            </a:r>
            <a:r>
              <a:rPr lang="en-US" altLang="en-US" sz="1000" smtClean="0">
                <a:latin typeface="Arial" charset="0"/>
                <a:cs typeface="Arial" charset="0"/>
              </a:rPr>
              <a:t>)  (44, 16)  (44, 31)  (26, 10)  (26,   </a:t>
            </a:r>
            <a:r>
              <a:rPr lang="en-US" altLang="en-US" sz="1000" b="1" smtClean="0">
                <a:solidFill>
                  <a:srgbClr val="FF0000"/>
                </a:solidFill>
                <a:latin typeface="Arial" charset="0"/>
                <a:cs typeface="Arial" charset="0"/>
              </a:rPr>
              <a:t>1</a:t>
            </a:r>
            <a:r>
              <a:rPr lang="en-US" altLang="en-US" sz="1000" smtClean="0">
                <a:latin typeface="Arial" charset="0"/>
                <a:cs typeface="Arial" charset="0"/>
              </a:rPr>
              <a:t>)  (26, 16)  (87, 10)</a:t>
            </a:r>
          </a:p>
          <a:p>
            <a:pPr>
              <a:buFontTx/>
              <a:buNone/>
            </a:pPr>
            <a:r>
              <a:rPr lang="en-US" altLang="en-US" sz="1000" smtClean="0">
                <a:latin typeface="Arial" charset="0"/>
                <a:cs typeface="Arial" charset="0"/>
              </a:rPr>
              <a:t>		     (87, 48)  (87, 80)  (87,   </a:t>
            </a:r>
            <a:r>
              <a:rPr lang="en-US" altLang="en-US" sz="1000" b="1" smtClean="0">
                <a:solidFill>
                  <a:srgbClr val="FF0000"/>
                </a:solidFill>
                <a:latin typeface="Arial" charset="0"/>
                <a:cs typeface="Arial" charset="0"/>
              </a:rPr>
              <a:t>1</a:t>
            </a:r>
            <a:r>
              <a:rPr lang="en-US" altLang="en-US" sz="1000" smtClean="0">
                <a:latin typeface="Arial" charset="0"/>
                <a:cs typeface="Arial" charset="0"/>
              </a:rPr>
              <a:t>)  (87, 16)  (87, 31)  (96, 10)  (96, 48)  (96, 80)  (96,   </a:t>
            </a:r>
            <a:r>
              <a:rPr lang="en-US" altLang="en-US" sz="1000" b="1" smtClean="0">
                <a:solidFill>
                  <a:srgbClr val="FF0000"/>
                </a:solidFill>
                <a:latin typeface="Arial" charset="0"/>
                <a:cs typeface="Arial" charset="0"/>
              </a:rPr>
              <a:t>1</a:t>
            </a:r>
            <a:r>
              <a:rPr lang="en-US" altLang="en-US" sz="1000" smtClean="0">
                <a:latin typeface="Arial" charset="0"/>
                <a:cs typeface="Arial" charset="0"/>
              </a:rPr>
              <a:t>)  (96, 16)</a:t>
            </a:r>
          </a:p>
          <a:p>
            <a:pPr>
              <a:buFontTx/>
              <a:buNone/>
            </a:pPr>
            <a:r>
              <a:rPr lang="en-US" altLang="en-US" sz="1000" smtClean="0">
                <a:latin typeface="Arial" charset="0"/>
                <a:cs typeface="Arial" charset="0"/>
              </a:rPr>
              <a:t>		     (96, 31)  (96, 92)  (10,   </a:t>
            </a:r>
            <a:r>
              <a:rPr lang="en-US" altLang="en-US" sz="1000" b="1" smtClean="0">
                <a:solidFill>
                  <a:srgbClr val="FF0000"/>
                </a:solidFill>
                <a:latin typeface="Arial" charset="0"/>
                <a:cs typeface="Arial" charset="0"/>
              </a:rPr>
              <a:t>1</a:t>
            </a:r>
            <a:r>
              <a:rPr lang="en-US" altLang="en-US" sz="1000" smtClean="0">
                <a:latin typeface="Arial" charset="0"/>
                <a:cs typeface="Arial" charset="0"/>
              </a:rPr>
              <a:t>)  (48,   </a:t>
            </a:r>
            <a:r>
              <a:rPr lang="en-US" altLang="en-US" sz="1000" b="1" smtClean="0">
                <a:solidFill>
                  <a:srgbClr val="FF0000"/>
                </a:solidFill>
                <a:latin typeface="Arial" charset="0"/>
                <a:cs typeface="Arial" charset="0"/>
              </a:rPr>
              <a:t>1</a:t>
            </a:r>
            <a:r>
              <a:rPr lang="en-US" altLang="en-US" sz="1000" smtClean="0">
                <a:latin typeface="Arial" charset="0"/>
                <a:cs typeface="Arial" charset="0"/>
              </a:rPr>
              <a:t>)  (48, 16)  (48, 31)  (80,   </a:t>
            </a:r>
            <a:r>
              <a:rPr lang="en-US" altLang="en-US" sz="1000" b="1" smtClean="0">
                <a:solidFill>
                  <a:srgbClr val="FF0000"/>
                </a:solidFill>
                <a:latin typeface="Arial" charset="0"/>
                <a:cs typeface="Arial" charset="0"/>
              </a:rPr>
              <a:t>1</a:t>
            </a:r>
            <a:r>
              <a:rPr lang="en-US" altLang="en-US" sz="1000" smtClean="0">
                <a:latin typeface="Arial" charset="0"/>
                <a:cs typeface="Arial" charset="0"/>
              </a:rPr>
              <a:t>)  (80, 16)  (80, 31)  (31, 16)</a:t>
            </a:r>
          </a:p>
        </p:txBody>
      </p:sp>
      <p:sp>
        <p:nvSpPr>
          <p:cNvPr id="36868" name="TextBox 3"/>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8.1.7.1</a:t>
            </a:r>
            <a:endParaRPr lang="en-CA" altLang="en-US" dirty="0"/>
          </a:p>
        </p:txBody>
      </p:sp>
    </p:spTree>
    <p:extLst>
      <p:ext uri="{BB962C8B-B14F-4D97-AF65-F5344CB8AC3E}">
        <p14:creationId xmlns:p14="http://schemas.microsoft.com/office/powerpoint/2010/main" val="30742834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smtClean="0">
                <a:latin typeface="Arial" charset="0"/>
                <a:cs typeface="Arial" charset="0"/>
              </a:rPr>
              <a:t>Summary</a:t>
            </a:r>
          </a:p>
        </p:txBody>
      </p:sp>
      <p:sp>
        <p:nvSpPr>
          <p:cNvPr id="3891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Introduction to sorting, including:</a:t>
            </a:r>
          </a:p>
          <a:p>
            <a:pPr lvl="1"/>
            <a:r>
              <a:rPr lang="en-US" altLang="en-US" smtClean="0">
                <a:latin typeface="Arial" charset="0"/>
                <a:cs typeface="Arial" charset="0"/>
              </a:rPr>
              <a:t>Assumptions</a:t>
            </a:r>
          </a:p>
          <a:p>
            <a:pPr lvl="1"/>
            <a:r>
              <a:rPr lang="en-US" altLang="en-US" smtClean="0">
                <a:latin typeface="Arial" charset="0"/>
                <a:cs typeface="Arial" charset="0"/>
              </a:rPr>
              <a:t>In-place sorting (</a:t>
            </a:r>
            <a:r>
              <a:rPr lang="en-US" altLang="en-US" b="1" smtClean="0">
                <a:latin typeface="Times New Roman" pitchFamily="18" charset="0"/>
                <a:cs typeface="Arial" charset="0"/>
              </a:rPr>
              <a:t>O</a:t>
            </a:r>
            <a:r>
              <a:rPr lang="en-US" altLang="en-US" smtClean="0">
                <a:latin typeface="Times New Roman" pitchFamily="18" charset="0"/>
                <a:cs typeface="Arial" charset="0"/>
              </a:rPr>
              <a:t>(1)</a:t>
            </a:r>
            <a:r>
              <a:rPr lang="en-US" altLang="en-US" smtClean="0">
                <a:latin typeface="Arial" charset="0"/>
                <a:cs typeface="Arial" charset="0"/>
              </a:rPr>
              <a:t> additional memory)</a:t>
            </a:r>
          </a:p>
          <a:p>
            <a:pPr lvl="1"/>
            <a:r>
              <a:rPr lang="en-US" altLang="en-US" smtClean="0">
                <a:latin typeface="Arial" charset="0"/>
                <a:cs typeface="Arial" charset="0"/>
              </a:rPr>
              <a:t>Sorting techniques</a:t>
            </a:r>
          </a:p>
          <a:p>
            <a:pPr lvl="2"/>
            <a:r>
              <a:rPr lang="en-US" altLang="en-US" smtClean="0">
                <a:latin typeface="Arial" charset="0"/>
                <a:cs typeface="Arial" charset="0"/>
              </a:rPr>
              <a:t>insertion, exchanging, selection, merging, distribution</a:t>
            </a:r>
          </a:p>
          <a:p>
            <a:pPr lvl="1"/>
            <a:r>
              <a:rPr lang="en-US" altLang="en-US" smtClean="0">
                <a:latin typeface="Arial" charset="0"/>
                <a:cs typeface="Arial" charset="0"/>
              </a:rPr>
              <a:t>Run-time classification: </a:t>
            </a:r>
            <a:r>
              <a:rPr lang="en-US" altLang="en-US" b="1" smtClean="0">
                <a:latin typeface="Times New Roman" pitchFamily="18" charset="0"/>
                <a:cs typeface="Arial" charset="0"/>
              </a:rPr>
              <a:t>O</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 </a:t>
            </a:r>
            <a:r>
              <a:rPr lang="en-US" altLang="en-US" b="1" smtClean="0">
                <a:latin typeface="Times New Roman" pitchFamily="18" charset="0"/>
                <a:cs typeface="Arial" charset="0"/>
              </a:rPr>
              <a:t>O</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 ln(</a:t>
            </a:r>
            <a:r>
              <a:rPr lang="en-US" altLang="en-US" i="1" smtClean="0">
                <a:latin typeface="Times New Roman" pitchFamily="18" charset="0"/>
                <a:cs typeface="Arial" charset="0"/>
              </a:rPr>
              <a:t>n</a:t>
            </a:r>
            <a:r>
              <a:rPr lang="en-US" altLang="en-US" smtClean="0">
                <a:latin typeface="Times New Roman" pitchFamily="18" charset="0"/>
                <a:cs typeface="Arial" charset="0"/>
              </a:rPr>
              <a:t>)) </a:t>
            </a:r>
            <a:r>
              <a:rPr lang="en-US" altLang="en-US" b="1" smtClean="0">
                <a:latin typeface="Times New Roman" pitchFamily="18" charset="0"/>
                <a:cs typeface="Arial" charset="0"/>
              </a:rPr>
              <a:t>O</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baseline="30000" smtClean="0">
                <a:latin typeface="Times New Roman" pitchFamily="18" charset="0"/>
                <a:cs typeface="Arial" charset="0"/>
              </a:rPr>
              <a:t>2</a:t>
            </a:r>
            <a:r>
              <a:rPr lang="en-US" altLang="en-US" smtClean="0">
                <a:latin typeface="Times New Roman" pitchFamily="18" charset="0"/>
                <a:cs typeface="Arial" charset="0"/>
              </a:rPr>
              <a:t>)</a:t>
            </a: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Overview of proof that a general sorting algorithm must be </a:t>
            </a:r>
            <a:r>
              <a:rPr lang="en-US" altLang="en-US" b="1" smtClean="0">
                <a:solidFill>
                  <a:srgbClr val="000000"/>
                </a:solidFill>
                <a:latin typeface="Symbol" pitchFamily="18" charset="2"/>
                <a:cs typeface="Arial" charset="0"/>
              </a:rPr>
              <a:t>W</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 ln(</a:t>
            </a:r>
            <a:r>
              <a:rPr lang="en-US" altLang="en-US" i="1" smtClean="0">
                <a:latin typeface="Times New Roman" pitchFamily="18" charset="0"/>
                <a:cs typeface="Arial" charset="0"/>
              </a:rPr>
              <a:t>n</a:t>
            </a:r>
            <a:r>
              <a:rPr lang="en-US" altLang="en-US" smtClean="0">
                <a:latin typeface="Times New Roman" pitchFamily="18" charset="0"/>
                <a:cs typeface="Arial" charset="0"/>
              </a:rPr>
              <a:t>))</a:t>
            </a:r>
          </a:p>
        </p:txBody>
      </p:sp>
    </p:spTree>
    <p:extLst>
      <p:ext uri="{BB962C8B-B14F-4D97-AF65-F5344CB8AC3E}">
        <p14:creationId xmlns:p14="http://schemas.microsoft.com/office/powerpoint/2010/main" val="18058140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None/>
              <a:defRPr/>
            </a:pPr>
            <a:r>
              <a:rPr lang="en-US" sz="1400" dirty="0" smtClean="0">
                <a:latin typeface="Arial" charset="0"/>
                <a:cs typeface="Arial" charset="0"/>
              </a:rPr>
              <a:t>	Wikipedia, </a:t>
            </a:r>
            <a:r>
              <a:rPr lang="en-US" sz="1400" dirty="0">
                <a:latin typeface="Arial" charset="0"/>
                <a:cs typeface="Arial" charset="0"/>
              </a:rPr>
              <a:t>http://en.wikipedia.org/wiki/Sorting_algorithm		           </a:t>
            </a:r>
            <a:r>
              <a:rPr lang="en-US" sz="1400" dirty="0" smtClean="0">
                <a:latin typeface="Arial" charset="0"/>
                <a:cs typeface="Arial" charset="0"/>
              </a:rPr>
              <a:t>		          </a:t>
            </a:r>
            <a:r>
              <a:rPr lang="en-CA" sz="1400" dirty="0"/>
              <a:t>http://en.wikipedia.org/wiki/Sorting_algorithm#Inefficient.2Fhumorous_sorts</a:t>
            </a:r>
            <a:endParaRPr lang="en-CA" sz="1400" dirty="0" smtClean="0"/>
          </a:p>
          <a:p>
            <a:pPr marL="533400" indent="-533400">
              <a:buFontTx/>
              <a:buNone/>
              <a:defRPr/>
            </a:pPr>
            <a:endParaRPr lang="en-US" sz="1400" dirty="0" smtClean="0">
              <a:latin typeface="Arial" charset="0"/>
              <a:cs typeface="Arial" charset="0"/>
            </a:endParaRPr>
          </a:p>
          <a:p>
            <a:pPr marL="533400" indent="-533400">
              <a:buFontTx/>
              <a:buNone/>
            </a:pPr>
            <a:r>
              <a:rPr lang="en-US" altLang="en-US" sz="1400" dirty="0" smtClean="0">
                <a:latin typeface="Arial" charset="0"/>
                <a:cs typeface="Arial" charset="0"/>
              </a:rPr>
              <a:t>	[</a:t>
            </a:r>
            <a:r>
              <a:rPr lang="en-US" altLang="en-US" sz="1400" dirty="0">
                <a:latin typeface="Arial" charset="0"/>
                <a:cs typeface="Arial" charset="0"/>
              </a:rPr>
              <a:t>1]	Donald E. Knuth, </a:t>
            </a:r>
            <a:r>
              <a:rPr lang="en-US" altLang="en-US" sz="1400" i="1" dirty="0">
                <a:latin typeface="Arial" charset="0"/>
                <a:cs typeface="Arial" charset="0"/>
              </a:rPr>
              <a:t>The Art of Computer Programming, Volume 3:  Sorting and Searching</a:t>
            </a:r>
            <a:r>
              <a:rPr lang="en-US" altLang="en-US" sz="1400" dirty="0">
                <a:latin typeface="Arial" charset="0"/>
                <a:cs typeface="Arial" charset="0"/>
              </a:rPr>
              <a:t>, </a:t>
            </a:r>
            <a:r>
              <a:rPr lang="en-US" altLang="en-US" sz="1400" dirty="0" smtClean="0">
                <a:latin typeface="Arial" charset="0"/>
                <a:cs typeface="Arial" charset="0"/>
              </a:rPr>
              <a:t>	2</a:t>
            </a:r>
            <a:r>
              <a:rPr lang="en-US" altLang="en-US" sz="1400" baseline="30000" dirty="0" smtClean="0">
                <a:latin typeface="Arial" charset="0"/>
                <a:cs typeface="Arial" charset="0"/>
              </a:rPr>
              <a:t>nd</a:t>
            </a:r>
            <a:r>
              <a:rPr lang="en-US" altLang="en-US" sz="1400" dirty="0" smtClean="0">
                <a:latin typeface="Arial" charset="0"/>
                <a:cs typeface="Arial" charset="0"/>
              </a:rPr>
              <a:t> </a:t>
            </a:r>
            <a:r>
              <a:rPr lang="en-US" altLang="en-US" sz="1400" dirty="0">
                <a:latin typeface="Arial" charset="0"/>
                <a:cs typeface="Arial" charset="0"/>
              </a:rPr>
              <a:t>Ed., Addison Wesley, 1998, §5.1, 2, 3.</a:t>
            </a:r>
          </a:p>
          <a:p>
            <a:pPr marL="533400" indent="-533400">
              <a:buFontTx/>
              <a:buNone/>
            </a:pPr>
            <a:r>
              <a:rPr lang="en-US" altLang="en-US" sz="1400" dirty="0" smtClean="0">
                <a:latin typeface="Arial" charset="0"/>
                <a:cs typeface="Arial" charset="0"/>
              </a:rPr>
              <a:t>	[</a:t>
            </a:r>
            <a:r>
              <a:rPr lang="en-US" altLang="en-US" sz="1400" dirty="0">
                <a:latin typeface="Arial" charset="0"/>
                <a:cs typeface="Arial" charset="0"/>
              </a:rPr>
              <a:t>2]	</a:t>
            </a:r>
            <a:r>
              <a:rPr lang="en-US" altLang="en-US" sz="1400" dirty="0" err="1">
                <a:latin typeface="Arial" charset="0"/>
                <a:cs typeface="Arial" charset="0"/>
              </a:rPr>
              <a:t>Cormen</a:t>
            </a:r>
            <a:r>
              <a:rPr lang="en-US" altLang="en-US" sz="1400" dirty="0">
                <a:latin typeface="Arial" charset="0"/>
                <a:cs typeface="Arial" charset="0"/>
              </a:rPr>
              <a:t>, </a:t>
            </a:r>
            <a:r>
              <a:rPr lang="en-US" altLang="en-US" sz="1400" dirty="0" err="1">
                <a:latin typeface="Arial" charset="0"/>
                <a:cs typeface="Arial" charset="0"/>
              </a:rPr>
              <a:t>Leiserson</a:t>
            </a:r>
            <a:r>
              <a:rPr lang="en-US" altLang="en-US" sz="1400" dirty="0">
                <a:latin typeface="Arial" charset="0"/>
                <a:cs typeface="Arial" charset="0"/>
              </a:rPr>
              <a:t>, and </a:t>
            </a:r>
            <a:r>
              <a:rPr lang="en-US" altLang="en-US" sz="1400" dirty="0" err="1">
                <a:latin typeface="Arial" charset="0"/>
                <a:cs typeface="Arial" charset="0"/>
              </a:rPr>
              <a:t>Rivest</a:t>
            </a:r>
            <a:r>
              <a:rPr lang="en-US" altLang="en-US" sz="1400" dirty="0">
                <a:latin typeface="Arial" charset="0"/>
                <a:cs typeface="Arial" charset="0"/>
              </a:rPr>
              <a:t>, </a:t>
            </a:r>
            <a:r>
              <a:rPr lang="en-US" altLang="en-US" sz="1400" i="1" dirty="0">
                <a:latin typeface="Arial" charset="0"/>
                <a:cs typeface="Arial" charset="0"/>
              </a:rPr>
              <a:t>Introduction to Algorithms</a:t>
            </a:r>
            <a:r>
              <a:rPr lang="en-US" altLang="en-US" sz="1400" dirty="0">
                <a:latin typeface="Arial" charset="0"/>
                <a:cs typeface="Arial" charset="0"/>
              </a:rPr>
              <a:t>, McGraw Hill, 1990, p.137-9 and </a:t>
            </a:r>
            <a:r>
              <a:rPr lang="en-US" altLang="en-US" sz="1400" dirty="0" smtClean="0">
                <a:latin typeface="Arial" charset="0"/>
                <a:cs typeface="Arial" charset="0"/>
              </a:rPr>
              <a:t>	§</a:t>
            </a:r>
            <a:r>
              <a:rPr lang="en-US" altLang="en-US" sz="1400" dirty="0">
                <a:latin typeface="Arial" charset="0"/>
                <a:cs typeface="Arial" charset="0"/>
              </a:rPr>
              <a:t>9.1.</a:t>
            </a:r>
          </a:p>
          <a:p>
            <a:pPr marL="533400" indent="-533400">
              <a:buFontTx/>
              <a:buNone/>
            </a:pPr>
            <a:r>
              <a:rPr lang="en-US" altLang="en-US" sz="1400" dirty="0" smtClean="0">
                <a:latin typeface="Arial" charset="0"/>
                <a:cs typeface="Arial" charset="0"/>
              </a:rPr>
              <a:t>	[</a:t>
            </a:r>
            <a:r>
              <a:rPr lang="en-US" altLang="en-US" sz="1400" dirty="0">
                <a:latin typeface="Arial" charset="0"/>
                <a:cs typeface="Arial" charset="0"/>
              </a:rPr>
              <a:t>3]	Weiss, </a:t>
            </a:r>
            <a:r>
              <a:rPr lang="en-US" altLang="en-US" sz="1400" i="1" dirty="0">
                <a:latin typeface="Arial" charset="0"/>
                <a:cs typeface="Arial" charset="0"/>
              </a:rPr>
              <a:t>Data Structures and Algorithm Analysis in C++</a:t>
            </a:r>
            <a:r>
              <a:rPr lang="en-US" altLang="en-US" sz="1400" dirty="0">
                <a:latin typeface="Arial" charset="0"/>
                <a:cs typeface="Arial" charset="0"/>
              </a:rPr>
              <a:t>, </a:t>
            </a:r>
            <a:r>
              <a:rPr lang="en-US" altLang="en-US" sz="1400" i="1" dirty="0">
                <a:latin typeface="Arial" charset="0"/>
                <a:cs typeface="Arial" charset="0"/>
              </a:rPr>
              <a:t>3</a:t>
            </a:r>
            <a:r>
              <a:rPr lang="en-US" altLang="en-US" sz="1400" i="1" baseline="30000" dirty="0">
                <a:latin typeface="Arial" charset="0"/>
                <a:cs typeface="Arial" charset="0"/>
              </a:rPr>
              <a:t>rd</a:t>
            </a:r>
            <a:r>
              <a:rPr lang="en-US" altLang="en-US" sz="1400" i="1" dirty="0">
                <a:latin typeface="Arial" charset="0"/>
                <a:cs typeface="Arial" charset="0"/>
              </a:rPr>
              <a:t> Ed.</a:t>
            </a:r>
            <a:r>
              <a:rPr lang="en-US" altLang="en-US" sz="1400" dirty="0">
                <a:latin typeface="Arial" charset="0"/>
                <a:cs typeface="Arial" charset="0"/>
              </a:rPr>
              <a:t>, Addison Wesley, §7.1, </a:t>
            </a:r>
            <a:r>
              <a:rPr lang="en-US" altLang="en-US" sz="1400" dirty="0" smtClean="0">
                <a:latin typeface="Arial" charset="0"/>
                <a:cs typeface="Arial" charset="0"/>
              </a:rPr>
              <a:t>	p.261-2</a:t>
            </a:r>
            <a:r>
              <a:rPr lang="en-US" altLang="en-US" sz="1400" dirty="0">
                <a:latin typeface="Arial" charset="0"/>
                <a:cs typeface="Arial" charset="0"/>
              </a:rPr>
              <a:t>.</a:t>
            </a:r>
          </a:p>
          <a:p>
            <a:pPr marL="533400" indent="-533400">
              <a:buFontTx/>
              <a:buNone/>
            </a:pPr>
            <a:r>
              <a:rPr lang="en-US" altLang="en-US" sz="1400" dirty="0" smtClean="0">
                <a:latin typeface="Arial" charset="0"/>
                <a:cs typeface="Arial" charset="0"/>
              </a:rPr>
              <a:t>	[</a:t>
            </a:r>
            <a:r>
              <a:rPr lang="en-US" altLang="en-US" sz="1400" dirty="0">
                <a:latin typeface="Arial" charset="0"/>
                <a:cs typeface="Arial" charset="0"/>
              </a:rPr>
              <a:t>4]	Gruber, </a:t>
            </a:r>
            <a:r>
              <a:rPr lang="en-US" altLang="en-US" sz="1400" dirty="0" err="1">
                <a:latin typeface="Arial" charset="0"/>
                <a:cs typeface="Arial" charset="0"/>
              </a:rPr>
              <a:t>Holzer</a:t>
            </a:r>
            <a:r>
              <a:rPr lang="en-US" altLang="en-US" sz="1400" dirty="0">
                <a:latin typeface="Arial" charset="0"/>
                <a:cs typeface="Arial" charset="0"/>
              </a:rPr>
              <a:t>, and </a:t>
            </a:r>
            <a:r>
              <a:rPr lang="en-US" altLang="en-US" sz="1400" dirty="0" err="1">
                <a:latin typeface="Arial" charset="0"/>
                <a:cs typeface="Arial" charset="0"/>
              </a:rPr>
              <a:t>Ruepp</a:t>
            </a:r>
            <a:r>
              <a:rPr lang="en-US" altLang="en-US" sz="1400" dirty="0">
                <a:latin typeface="Arial" charset="0"/>
                <a:cs typeface="Arial" charset="0"/>
              </a:rPr>
              <a:t>, </a:t>
            </a:r>
            <a:r>
              <a:rPr lang="en-US" altLang="en-US" sz="1400" i="1" dirty="0">
                <a:latin typeface="Arial" charset="0"/>
                <a:cs typeface="Arial" charset="0"/>
              </a:rPr>
              <a:t>Sorting the Slow Way: An Analysis of Perversely Awful </a:t>
            </a:r>
            <a:r>
              <a:rPr lang="en-US" altLang="en-US" sz="1400" i="1" dirty="0" smtClean="0">
                <a:latin typeface="Arial" charset="0"/>
                <a:cs typeface="Arial" charset="0"/>
              </a:rPr>
              <a:t>	Randomized </a:t>
            </a:r>
            <a:r>
              <a:rPr lang="en-US" altLang="en-US" sz="1400" i="1" dirty="0">
                <a:latin typeface="Arial" charset="0"/>
                <a:cs typeface="Arial" charset="0"/>
              </a:rPr>
              <a:t>Sorting Algorithms</a:t>
            </a:r>
            <a:r>
              <a:rPr lang="en-US" altLang="en-US" sz="1400" dirty="0">
                <a:latin typeface="Arial" charset="0"/>
                <a:cs typeface="Arial" charset="0"/>
              </a:rPr>
              <a:t>, 4th International Conference on Fun with Algorithms, </a:t>
            </a:r>
            <a:r>
              <a:rPr lang="en-US" altLang="en-US" sz="1400" dirty="0" smtClean="0">
                <a:latin typeface="Arial" charset="0"/>
                <a:cs typeface="Arial" charset="0"/>
              </a:rPr>
              <a:t>	</a:t>
            </a:r>
            <a:r>
              <a:rPr lang="en-US" altLang="en-US" sz="1400" dirty="0" err="1" smtClean="0">
                <a:latin typeface="Arial" charset="0"/>
                <a:cs typeface="Arial" charset="0"/>
              </a:rPr>
              <a:t>Castiglioncello</a:t>
            </a:r>
            <a:r>
              <a:rPr lang="en-US" altLang="en-US" sz="1400" dirty="0">
                <a:latin typeface="Arial" charset="0"/>
                <a:cs typeface="Arial" charset="0"/>
              </a:rPr>
              <a:t>, Italy, 2007.</a:t>
            </a:r>
          </a:p>
          <a:p>
            <a:pPr marL="533400" indent="-533400">
              <a:buFontTx/>
              <a:buNone/>
              <a:defRPr/>
            </a:pPr>
            <a:endParaRPr lang="en-US" sz="1400" dirty="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smtClean="0">
                <a:latin typeface="Arial" charset="0"/>
                <a:cs typeface="Arial" charset="0"/>
              </a:rPr>
              <a:t>Definition</a:t>
            </a:r>
          </a:p>
        </p:txBody>
      </p:sp>
      <p:sp>
        <p:nvSpPr>
          <p:cNvPr id="1433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Seldom will we sort isolated values</a:t>
            </a:r>
          </a:p>
          <a:p>
            <a:pPr lvl="1"/>
            <a:r>
              <a:rPr lang="en-US" altLang="en-US" smtClean="0">
                <a:latin typeface="Arial" charset="0"/>
                <a:cs typeface="Arial" charset="0"/>
              </a:rPr>
              <a:t>Usually we will sort a number of records containing a number of fields based on a </a:t>
            </a:r>
            <a:r>
              <a:rPr lang="en-US" altLang="en-US" i="1" smtClean="0">
                <a:latin typeface="Arial" charset="0"/>
                <a:cs typeface="Arial" charset="0"/>
              </a:rPr>
              <a:t>key</a:t>
            </a:r>
            <a:r>
              <a:rPr lang="en-US" altLang="en-US" smtClean="0">
                <a:latin typeface="Arial" charset="0"/>
                <a:cs typeface="Arial" charset="0"/>
              </a:rPr>
              <a:t>:</a:t>
            </a:r>
          </a:p>
        </p:txBody>
      </p:sp>
      <p:graphicFrame>
        <p:nvGraphicFramePr>
          <p:cNvPr id="141316" name="Group 4"/>
          <p:cNvGraphicFramePr>
            <a:graphicFrameLocks noGrp="1"/>
          </p:cNvGraphicFramePr>
          <p:nvPr/>
        </p:nvGraphicFramePr>
        <p:xfrm>
          <a:off x="2339975" y="2781300"/>
          <a:ext cx="4032250" cy="1646238"/>
        </p:xfrm>
        <a:graphic>
          <a:graphicData uri="http://schemas.openxmlformats.org/drawingml/2006/table">
            <a:tbl>
              <a:tblPr>
                <a:tableStyleId>{2D5ABB26-0587-4C30-8999-92F81FD0307C}</a:tableStyleId>
              </a:tblPr>
              <a:tblGrid>
                <a:gridCol w="863600"/>
                <a:gridCol w="936625"/>
                <a:gridCol w="720725"/>
                <a:gridCol w="1511300"/>
              </a:tblGrid>
              <a:tr h="27437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rPr>
                        <a:t>19991532</a:t>
                      </a:r>
                      <a:endParaRPr kumimoji="0" lang="en-US" sz="1200" b="0" i="0" u="none" strike="noStrike" cap="none" normalizeH="0" baseline="0" dirty="0" smtClean="0">
                        <a:ln>
                          <a:noFill/>
                        </a:ln>
                        <a:solidFill>
                          <a:srgbClr val="FF0000"/>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rPr>
                        <a:t>Stevenson</a:t>
                      </a:r>
                      <a:endParaRPr kumimoji="0" lang="en-US" sz="1200" b="0" i="0" u="none" strike="noStrike" cap="none" normalizeH="0" baseline="0" dirty="0" smtClean="0">
                        <a:ln>
                          <a:noFill/>
                        </a:ln>
                        <a:solidFill>
                          <a:srgbClr val="FF0000"/>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smtClean="0">
                          <a:ln>
                            <a:noFill/>
                          </a:ln>
                          <a:effectLst/>
                        </a:rPr>
                        <a:t>Monica</a:t>
                      </a:r>
                      <a:endParaRPr kumimoji="0" lang="en-US" sz="1200" b="0" i="0" u="none" strike="noStrike" cap="none" normalizeH="0" baseline="0" smtClean="0">
                        <a:ln>
                          <a:noFill/>
                        </a:ln>
                        <a:solidFill>
                          <a:srgbClr val="FF0000"/>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smtClean="0">
                          <a:ln>
                            <a:noFill/>
                          </a:ln>
                          <a:effectLst/>
                        </a:rPr>
                        <a:t>3 Glendridge Ave.</a:t>
                      </a:r>
                      <a:endParaRPr kumimoji="0" lang="en-US" sz="1200" b="0" i="0" u="none" strike="noStrike" cap="none" normalizeH="0" baseline="0" smtClean="0">
                        <a:ln>
                          <a:noFill/>
                        </a:ln>
                        <a:solidFill>
                          <a:srgbClr val="FF0000"/>
                        </a:solidFill>
                        <a:effectLst/>
                        <a:latin typeface="Arial" charset="0"/>
                      </a:endParaRPr>
                    </a:p>
                  </a:txBody>
                  <a:tcPr marT="45729" marB="45729" horzOverflow="overflow"/>
                </a:tc>
              </a:tr>
              <a:tr h="27437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rPr>
                        <a:t>19990253</a:t>
                      </a:r>
                      <a:endParaRPr kumimoji="0" lang="en-US" sz="1200" b="0" i="0" u="none" strike="noStrike" cap="none" normalizeH="0" baseline="0" dirty="0" smtClean="0">
                        <a:ln>
                          <a:noFill/>
                        </a:ln>
                        <a:solidFill>
                          <a:schemeClr val="tx1"/>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err="1" smtClean="0">
                          <a:ln>
                            <a:noFill/>
                          </a:ln>
                          <a:effectLst/>
                        </a:rPr>
                        <a:t>Redpath</a:t>
                      </a:r>
                      <a:endParaRPr kumimoji="0" lang="en-US" sz="1200" b="0" i="0" u="none" strike="noStrike" cap="none" normalizeH="0" baseline="0" dirty="0" smtClean="0">
                        <a:ln>
                          <a:noFill/>
                        </a:ln>
                        <a:solidFill>
                          <a:schemeClr val="tx1"/>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smtClean="0">
                          <a:ln>
                            <a:noFill/>
                          </a:ln>
                          <a:effectLst/>
                        </a:rPr>
                        <a:t>Ruth</a:t>
                      </a:r>
                      <a:endParaRPr kumimoji="0" lang="en-US" sz="1200" b="0" i="0" u="none" strike="noStrike" cap="none" normalizeH="0" baseline="0" smtClean="0">
                        <a:ln>
                          <a:noFill/>
                        </a:ln>
                        <a:solidFill>
                          <a:schemeClr val="tx1"/>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smtClean="0">
                          <a:ln>
                            <a:noFill/>
                          </a:ln>
                          <a:effectLst/>
                        </a:rPr>
                        <a:t>53 Belton Blvd.</a:t>
                      </a:r>
                      <a:endParaRPr kumimoji="0" lang="en-US" sz="1200" b="0" i="0" u="none" strike="noStrike" cap="none" normalizeH="0" baseline="0" smtClean="0">
                        <a:ln>
                          <a:noFill/>
                        </a:ln>
                        <a:solidFill>
                          <a:schemeClr val="tx1"/>
                        </a:solidFill>
                        <a:effectLst/>
                        <a:latin typeface="Arial" charset="0"/>
                      </a:endParaRPr>
                    </a:p>
                  </a:txBody>
                  <a:tcPr marT="45729" marB="45729" horzOverflow="overflow"/>
                </a:tc>
              </a:tr>
              <a:tr h="27437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rPr>
                        <a:t>19985832</a:t>
                      </a:r>
                      <a:endParaRPr kumimoji="0" lang="en-US" sz="1200" b="0" i="0" u="none" strike="noStrike" cap="none" normalizeH="0" baseline="0" dirty="0" smtClean="0">
                        <a:ln>
                          <a:noFill/>
                        </a:ln>
                        <a:solidFill>
                          <a:schemeClr val="tx1"/>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err="1" smtClean="0">
                          <a:ln>
                            <a:noFill/>
                          </a:ln>
                          <a:effectLst/>
                        </a:rPr>
                        <a:t>Kilji</a:t>
                      </a:r>
                      <a:endParaRPr kumimoji="0" lang="en-US" sz="1200" b="0" i="0" u="none" strike="noStrike" cap="none" normalizeH="0" baseline="0" dirty="0" smtClean="0">
                        <a:ln>
                          <a:noFill/>
                        </a:ln>
                        <a:solidFill>
                          <a:schemeClr val="tx1"/>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rPr>
                        <a:t>Islam</a:t>
                      </a:r>
                      <a:endParaRPr kumimoji="0" lang="en-US" sz="1200" b="0" i="0" u="none" strike="noStrike" cap="none" normalizeH="0" baseline="0" dirty="0" smtClean="0">
                        <a:ln>
                          <a:noFill/>
                        </a:ln>
                        <a:solidFill>
                          <a:schemeClr val="tx1"/>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smtClean="0">
                          <a:ln>
                            <a:noFill/>
                          </a:ln>
                          <a:effectLst/>
                        </a:rPr>
                        <a:t>37 Masterson Ave.</a:t>
                      </a:r>
                      <a:endParaRPr kumimoji="0" lang="en-US" sz="1200" b="0" i="0" u="none" strike="noStrike" cap="none" normalizeH="0" baseline="0" smtClean="0">
                        <a:ln>
                          <a:noFill/>
                        </a:ln>
                        <a:solidFill>
                          <a:schemeClr val="tx1"/>
                        </a:solidFill>
                        <a:effectLst/>
                        <a:latin typeface="Arial" charset="0"/>
                      </a:endParaRPr>
                    </a:p>
                  </a:txBody>
                  <a:tcPr marT="45729" marB="45729" horzOverflow="overflow"/>
                </a:tc>
              </a:tr>
              <a:tr h="27437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smtClean="0">
                          <a:ln>
                            <a:noFill/>
                          </a:ln>
                          <a:effectLst/>
                        </a:rPr>
                        <a:t>20003541</a:t>
                      </a:r>
                      <a:endParaRPr kumimoji="0" lang="en-US" sz="1200" b="0" i="0" u="none" strike="noStrike" cap="none" normalizeH="0" baseline="0" smtClean="0">
                        <a:ln>
                          <a:noFill/>
                        </a:ln>
                        <a:solidFill>
                          <a:schemeClr val="tx1"/>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err="1" smtClean="0">
                          <a:ln>
                            <a:noFill/>
                          </a:ln>
                          <a:effectLst/>
                        </a:rPr>
                        <a:t>Groskurth</a:t>
                      </a:r>
                      <a:endParaRPr kumimoji="0" lang="en-US" sz="1200" b="0" i="0" u="none" strike="noStrike" cap="none" normalizeH="0" baseline="0" dirty="0" smtClean="0">
                        <a:ln>
                          <a:noFill/>
                        </a:ln>
                        <a:solidFill>
                          <a:schemeClr val="tx1"/>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rPr>
                        <a:t>Ken</a:t>
                      </a:r>
                      <a:endParaRPr kumimoji="0" lang="en-US" sz="1200" b="0" i="0" u="none" strike="noStrike" cap="none" normalizeH="0" baseline="0" dirty="0" smtClean="0">
                        <a:ln>
                          <a:noFill/>
                        </a:ln>
                        <a:solidFill>
                          <a:schemeClr val="tx1"/>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rPr>
                        <a:t>12 </a:t>
                      </a:r>
                      <a:r>
                        <a:rPr kumimoji="0" lang="en-US" sz="1200" u="none" strike="noStrike" cap="none" normalizeH="0" baseline="0" dirty="0" err="1" smtClean="0">
                          <a:ln>
                            <a:noFill/>
                          </a:ln>
                          <a:effectLst/>
                        </a:rPr>
                        <a:t>Marsdale</a:t>
                      </a:r>
                      <a:r>
                        <a:rPr kumimoji="0" lang="en-US" sz="1200" u="none" strike="noStrike" cap="none" normalizeH="0" baseline="0" dirty="0" smtClean="0">
                          <a:ln>
                            <a:noFill/>
                          </a:ln>
                          <a:effectLst/>
                        </a:rPr>
                        <a:t> Ave.</a:t>
                      </a:r>
                      <a:endParaRPr kumimoji="0" lang="en-US" sz="1200" b="0" i="0" u="none" strike="noStrike" cap="none" normalizeH="0" baseline="0" dirty="0" smtClean="0">
                        <a:ln>
                          <a:noFill/>
                        </a:ln>
                        <a:solidFill>
                          <a:schemeClr val="tx1"/>
                        </a:solidFill>
                        <a:effectLst/>
                        <a:latin typeface="Arial" charset="0"/>
                      </a:endParaRPr>
                    </a:p>
                  </a:txBody>
                  <a:tcPr marT="45729" marB="45729" horzOverflow="overflow"/>
                </a:tc>
              </a:tr>
              <a:tr h="27437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rPr>
                        <a:t>19981932</a:t>
                      </a:r>
                      <a:endParaRPr kumimoji="0" lang="en-US" sz="1200" b="0" i="0" u="none" strike="noStrike" cap="none" normalizeH="0" baseline="0" dirty="0" smtClean="0">
                        <a:ln>
                          <a:noFill/>
                        </a:ln>
                        <a:solidFill>
                          <a:schemeClr val="tx1"/>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smtClean="0">
                          <a:ln>
                            <a:noFill/>
                          </a:ln>
                          <a:effectLst/>
                        </a:rPr>
                        <a:t>Carol</a:t>
                      </a:r>
                      <a:endParaRPr kumimoji="0" lang="en-US" sz="1200" b="0" i="0" u="none" strike="noStrike" cap="none" normalizeH="0" baseline="0" smtClean="0">
                        <a:ln>
                          <a:noFill/>
                        </a:ln>
                        <a:solidFill>
                          <a:schemeClr val="tx1"/>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rPr>
                        <a:t>Ann</a:t>
                      </a:r>
                      <a:endParaRPr kumimoji="0" lang="en-US" sz="1200" b="0" i="0" u="none" strike="noStrike" cap="none" normalizeH="0" baseline="0" dirty="0" smtClean="0">
                        <a:ln>
                          <a:noFill/>
                        </a:ln>
                        <a:solidFill>
                          <a:schemeClr val="tx1"/>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rPr>
                        <a:t>81 Oakridge Ave.</a:t>
                      </a:r>
                      <a:endParaRPr kumimoji="0" lang="en-US" sz="1200" b="0" i="0" u="none" strike="noStrike" cap="none" normalizeH="0" baseline="0" dirty="0" smtClean="0">
                        <a:ln>
                          <a:noFill/>
                        </a:ln>
                        <a:solidFill>
                          <a:schemeClr val="tx1"/>
                        </a:solidFill>
                        <a:effectLst/>
                        <a:latin typeface="Arial" charset="0"/>
                      </a:endParaRPr>
                    </a:p>
                  </a:txBody>
                  <a:tcPr marT="45729" marB="45729" horzOverflow="overflow"/>
                </a:tc>
              </a:tr>
              <a:tr h="27437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smtClean="0">
                          <a:ln>
                            <a:noFill/>
                          </a:ln>
                          <a:effectLst/>
                        </a:rPr>
                        <a:t>20003287</a:t>
                      </a:r>
                      <a:endParaRPr kumimoji="0" lang="en-US" sz="1200" b="0" i="0" u="none" strike="noStrike" cap="none" normalizeH="0" baseline="0" smtClean="0">
                        <a:ln>
                          <a:noFill/>
                        </a:ln>
                        <a:solidFill>
                          <a:schemeClr val="tx1"/>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smtClean="0">
                          <a:ln>
                            <a:noFill/>
                          </a:ln>
                          <a:effectLst/>
                        </a:rPr>
                        <a:t>Redpath</a:t>
                      </a:r>
                      <a:endParaRPr kumimoji="0" lang="en-US" sz="1200" b="0" i="0" u="none" strike="noStrike" cap="none" normalizeH="0" baseline="0" smtClean="0">
                        <a:ln>
                          <a:noFill/>
                        </a:ln>
                        <a:solidFill>
                          <a:schemeClr val="tx1"/>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smtClean="0">
                          <a:ln>
                            <a:noFill/>
                          </a:ln>
                          <a:effectLst/>
                        </a:rPr>
                        <a:t>David</a:t>
                      </a:r>
                      <a:endParaRPr kumimoji="0" lang="en-US" sz="1200" b="0" i="0" u="none" strike="noStrike" cap="none" normalizeH="0" baseline="0" smtClean="0">
                        <a:ln>
                          <a:noFill/>
                        </a:ln>
                        <a:solidFill>
                          <a:schemeClr val="tx1"/>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rPr>
                        <a:t>5 Glendale Ave.</a:t>
                      </a:r>
                      <a:endParaRPr kumimoji="0" lang="en-US" sz="1200" b="0" i="0" u="none" strike="noStrike" cap="none" normalizeH="0" baseline="0" dirty="0" smtClean="0">
                        <a:ln>
                          <a:noFill/>
                        </a:ln>
                        <a:solidFill>
                          <a:schemeClr val="tx1"/>
                        </a:solidFill>
                        <a:effectLst/>
                        <a:latin typeface="Arial" charset="0"/>
                      </a:endParaRPr>
                    </a:p>
                  </a:txBody>
                  <a:tcPr marT="45729" marB="45729" horzOverflow="overflow"/>
                </a:tc>
              </a:tr>
            </a:tbl>
          </a:graphicData>
        </a:graphic>
      </p:graphicFrame>
      <p:graphicFrame>
        <p:nvGraphicFramePr>
          <p:cNvPr id="141353" name="Group 41"/>
          <p:cNvGraphicFramePr>
            <a:graphicFrameLocks noGrp="1"/>
          </p:cNvGraphicFramePr>
          <p:nvPr/>
        </p:nvGraphicFramePr>
        <p:xfrm>
          <a:off x="250825" y="4879975"/>
          <a:ext cx="4032250" cy="1645500"/>
        </p:xfrm>
        <a:graphic>
          <a:graphicData uri="http://schemas.openxmlformats.org/drawingml/2006/table">
            <a:tbl>
              <a:tblPr>
                <a:tableStyleId>{2D5ABB26-0587-4C30-8999-92F81FD0307C}</a:tableStyleId>
              </a:tblPr>
              <a:tblGrid>
                <a:gridCol w="863600"/>
                <a:gridCol w="936625"/>
                <a:gridCol w="720725"/>
                <a:gridCol w="1511300"/>
              </a:tblGrid>
              <a:tr h="27410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rPr>
                        <a:t>19981932</a:t>
                      </a:r>
                      <a:endParaRPr kumimoji="0" lang="en-US" sz="1200" b="0" i="0" u="none" strike="noStrike" cap="none" normalizeH="0" baseline="0" dirty="0" smtClean="0">
                        <a:ln>
                          <a:noFill/>
                        </a:ln>
                        <a:solidFill>
                          <a:schemeClr val="tx1"/>
                        </a:solidFill>
                        <a:effectLst/>
                        <a:latin typeface="Arial" charset="0"/>
                      </a:endParaRPr>
                    </a:p>
                  </a:txBody>
                  <a:tcPr marT="45685" marB="45685"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smtClean="0">
                          <a:ln>
                            <a:noFill/>
                          </a:ln>
                          <a:effectLst/>
                        </a:rPr>
                        <a:t>Carol</a:t>
                      </a:r>
                      <a:endParaRPr kumimoji="0" lang="en-US" sz="1200" b="0" i="0" u="none" strike="noStrike" cap="none" normalizeH="0" baseline="0" smtClean="0">
                        <a:ln>
                          <a:noFill/>
                        </a:ln>
                        <a:solidFill>
                          <a:schemeClr val="tx1"/>
                        </a:solidFill>
                        <a:effectLst/>
                        <a:latin typeface="Arial" charset="0"/>
                      </a:endParaRPr>
                    </a:p>
                  </a:txBody>
                  <a:tcPr marT="45685" marB="45685"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smtClean="0">
                          <a:ln>
                            <a:noFill/>
                          </a:ln>
                          <a:effectLst/>
                        </a:rPr>
                        <a:t>Ann</a:t>
                      </a:r>
                      <a:endParaRPr kumimoji="0" lang="en-US" sz="1200" b="0" i="0" u="none" strike="noStrike" cap="none" normalizeH="0" baseline="0" smtClean="0">
                        <a:ln>
                          <a:noFill/>
                        </a:ln>
                        <a:solidFill>
                          <a:schemeClr val="tx1"/>
                        </a:solidFill>
                        <a:effectLst/>
                        <a:latin typeface="Arial" charset="0"/>
                      </a:endParaRPr>
                    </a:p>
                  </a:txBody>
                  <a:tcPr marT="45685" marB="45685"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smtClean="0">
                          <a:ln>
                            <a:noFill/>
                          </a:ln>
                          <a:effectLst/>
                        </a:rPr>
                        <a:t>81 Oakridge Ave.</a:t>
                      </a:r>
                      <a:endParaRPr kumimoji="0" lang="en-US" sz="1200" b="0" i="0" u="none" strike="noStrike" cap="none" normalizeH="0" baseline="0" smtClean="0">
                        <a:ln>
                          <a:noFill/>
                        </a:ln>
                        <a:solidFill>
                          <a:schemeClr val="tx1"/>
                        </a:solidFill>
                        <a:effectLst/>
                        <a:latin typeface="Arial" charset="0"/>
                      </a:endParaRPr>
                    </a:p>
                  </a:txBody>
                  <a:tcPr marT="45685" marB="45685" horzOverflow="overflow"/>
                </a:tc>
              </a:tr>
              <a:tr h="27410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rPr>
                        <a:t>19985832</a:t>
                      </a:r>
                      <a:endParaRPr kumimoji="0" lang="en-US" sz="1200" b="0" i="0" u="none" strike="noStrike" cap="none" normalizeH="0" baseline="0" dirty="0" smtClean="0">
                        <a:ln>
                          <a:noFill/>
                        </a:ln>
                        <a:solidFill>
                          <a:schemeClr val="tx1"/>
                        </a:solidFill>
                        <a:effectLst/>
                        <a:latin typeface="Arial" charset="0"/>
                      </a:endParaRPr>
                    </a:p>
                  </a:txBody>
                  <a:tcPr marT="45685" marB="45685"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err="1" smtClean="0">
                          <a:ln>
                            <a:noFill/>
                          </a:ln>
                          <a:effectLst/>
                        </a:rPr>
                        <a:t>Khilji</a:t>
                      </a:r>
                      <a:endParaRPr kumimoji="0" lang="en-US" sz="1200" b="0" i="0" u="none" strike="noStrike" cap="none" normalizeH="0" baseline="0" dirty="0" smtClean="0">
                        <a:ln>
                          <a:noFill/>
                        </a:ln>
                        <a:solidFill>
                          <a:schemeClr val="tx1"/>
                        </a:solidFill>
                        <a:effectLst/>
                        <a:latin typeface="Arial" charset="0"/>
                      </a:endParaRPr>
                    </a:p>
                  </a:txBody>
                  <a:tcPr marT="45685" marB="45685"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smtClean="0">
                          <a:ln>
                            <a:noFill/>
                          </a:ln>
                          <a:effectLst/>
                        </a:rPr>
                        <a:t>Islam</a:t>
                      </a:r>
                      <a:endParaRPr kumimoji="0" lang="en-US" sz="1200" b="0" i="0" u="none" strike="noStrike" cap="none" normalizeH="0" baseline="0" smtClean="0">
                        <a:ln>
                          <a:noFill/>
                        </a:ln>
                        <a:solidFill>
                          <a:schemeClr val="tx1"/>
                        </a:solidFill>
                        <a:effectLst/>
                        <a:latin typeface="Arial" charset="0"/>
                      </a:endParaRPr>
                    </a:p>
                  </a:txBody>
                  <a:tcPr marT="45685" marB="45685"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smtClean="0">
                          <a:ln>
                            <a:noFill/>
                          </a:ln>
                          <a:effectLst/>
                        </a:rPr>
                        <a:t>37 Masterson Ave.</a:t>
                      </a:r>
                      <a:endParaRPr kumimoji="0" lang="en-US" sz="1200" b="0" i="0" u="none" strike="noStrike" cap="none" normalizeH="0" baseline="0" smtClean="0">
                        <a:ln>
                          <a:noFill/>
                        </a:ln>
                        <a:solidFill>
                          <a:schemeClr val="tx1"/>
                        </a:solidFill>
                        <a:effectLst/>
                        <a:latin typeface="Arial" charset="0"/>
                      </a:endParaRPr>
                    </a:p>
                  </a:txBody>
                  <a:tcPr marT="45685" marB="45685" horzOverflow="overflow"/>
                </a:tc>
              </a:tr>
              <a:tr h="27410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smtClean="0">
                          <a:ln>
                            <a:noFill/>
                          </a:ln>
                          <a:effectLst/>
                        </a:rPr>
                        <a:t>19990253</a:t>
                      </a:r>
                      <a:endParaRPr kumimoji="0" lang="en-US" sz="1200" b="0" i="0" u="none" strike="noStrike" cap="none" normalizeH="0" baseline="0" smtClean="0">
                        <a:ln>
                          <a:noFill/>
                        </a:ln>
                        <a:solidFill>
                          <a:schemeClr val="tx1"/>
                        </a:solidFill>
                        <a:effectLst/>
                        <a:latin typeface="Arial" charset="0"/>
                      </a:endParaRPr>
                    </a:p>
                  </a:txBody>
                  <a:tcPr marT="45685" marB="45685"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err="1" smtClean="0">
                          <a:ln>
                            <a:noFill/>
                          </a:ln>
                          <a:effectLst/>
                        </a:rPr>
                        <a:t>Redpath</a:t>
                      </a:r>
                      <a:endParaRPr kumimoji="0" lang="en-US" sz="1200" b="0" i="0" u="none" strike="noStrike" cap="none" normalizeH="0" baseline="0" dirty="0" smtClean="0">
                        <a:ln>
                          <a:noFill/>
                        </a:ln>
                        <a:solidFill>
                          <a:schemeClr val="tx1"/>
                        </a:solidFill>
                        <a:effectLst/>
                        <a:latin typeface="Arial" charset="0"/>
                      </a:endParaRPr>
                    </a:p>
                  </a:txBody>
                  <a:tcPr marT="45685" marB="45685"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rPr>
                        <a:t>Ruth</a:t>
                      </a:r>
                      <a:endParaRPr kumimoji="0" lang="en-US" sz="1200" b="0" i="0" u="none" strike="noStrike" cap="none" normalizeH="0" baseline="0" dirty="0" smtClean="0">
                        <a:ln>
                          <a:noFill/>
                        </a:ln>
                        <a:solidFill>
                          <a:schemeClr val="tx1"/>
                        </a:solidFill>
                        <a:effectLst/>
                        <a:latin typeface="Arial" charset="0"/>
                      </a:endParaRPr>
                    </a:p>
                  </a:txBody>
                  <a:tcPr marT="45685" marB="45685"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smtClean="0">
                          <a:ln>
                            <a:noFill/>
                          </a:ln>
                          <a:effectLst/>
                        </a:rPr>
                        <a:t>53 Belton Blvd.</a:t>
                      </a:r>
                      <a:endParaRPr kumimoji="0" lang="en-US" sz="1200" b="0" i="0" u="none" strike="noStrike" cap="none" normalizeH="0" baseline="0" smtClean="0">
                        <a:ln>
                          <a:noFill/>
                        </a:ln>
                        <a:solidFill>
                          <a:schemeClr val="tx1"/>
                        </a:solidFill>
                        <a:effectLst/>
                        <a:latin typeface="Arial" charset="0"/>
                      </a:endParaRPr>
                    </a:p>
                  </a:txBody>
                  <a:tcPr marT="45685" marB="45685" horzOverflow="overflow"/>
                </a:tc>
              </a:tr>
              <a:tr h="27410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smtClean="0">
                          <a:ln>
                            <a:noFill/>
                          </a:ln>
                          <a:effectLst/>
                        </a:rPr>
                        <a:t>19991532</a:t>
                      </a:r>
                      <a:endParaRPr kumimoji="0" lang="en-US" sz="1200" b="0" i="0" u="none" strike="noStrike" cap="none" normalizeH="0" baseline="0" smtClean="0">
                        <a:ln>
                          <a:noFill/>
                        </a:ln>
                        <a:solidFill>
                          <a:srgbClr val="FF0000"/>
                        </a:solidFill>
                        <a:effectLst/>
                        <a:latin typeface="Arial" charset="0"/>
                      </a:endParaRPr>
                    </a:p>
                  </a:txBody>
                  <a:tcPr marT="45685" marB="45685"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rPr>
                        <a:t>Stevenson</a:t>
                      </a:r>
                      <a:endParaRPr kumimoji="0" lang="en-US" sz="1200" b="0" i="0" u="none" strike="noStrike" cap="none" normalizeH="0" baseline="0" dirty="0" smtClean="0">
                        <a:ln>
                          <a:noFill/>
                        </a:ln>
                        <a:solidFill>
                          <a:srgbClr val="FF0000"/>
                        </a:solidFill>
                        <a:effectLst/>
                        <a:latin typeface="Arial" charset="0"/>
                      </a:endParaRPr>
                    </a:p>
                  </a:txBody>
                  <a:tcPr marT="45685" marB="45685"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rPr>
                        <a:t>Monica</a:t>
                      </a:r>
                      <a:endParaRPr kumimoji="0" lang="en-US" sz="1200" b="0" i="0" u="none" strike="noStrike" cap="none" normalizeH="0" baseline="0" dirty="0" smtClean="0">
                        <a:ln>
                          <a:noFill/>
                        </a:ln>
                        <a:solidFill>
                          <a:srgbClr val="FF0000"/>
                        </a:solidFill>
                        <a:effectLst/>
                        <a:latin typeface="Arial" charset="0"/>
                      </a:endParaRPr>
                    </a:p>
                  </a:txBody>
                  <a:tcPr marT="45685" marB="45685"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rPr>
                        <a:t>3 </a:t>
                      </a:r>
                      <a:r>
                        <a:rPr kumimoji="0" lang="en-US" sz="1200" u="none" strike="noStrike" cap="none" normalizeH="0" baseline="0" dirty="0" err="1" smtClean="0">
                          <a:ln>
                            <a:noFill/>
                          </a:ln>
                          <a:effectLst/>
                        </a:rPr>
                        <a:t>Glendridge</a:t>
                      </a:r>
                      <a:r>
                        <a:rPr kumimoji="0" lang="en-US" sz="1200" u="none" strike="noStrike" cap="none" normalizeH="0" baseline="0" dirty="0" smtClean="0">
                          <a:ln>
                            <a:noFill/>
                          </a:ln>
                          <a:effectLst/>
                        </a:rPr>
                        <a:t> Ave.</a:t>
                      </a:r>
                      <a:endParaRPr kumimoji="0" lang="en-US" sz="1200" b="0" i="0" u="none" strike="noStrike" cap="none" normalizeH="0" baseline="0" dirty="0" smtClean="0">
                        <a:ln>
                          <a:noFill/>
                        </a:ln>
                        <a:solidFill>
                          <a:srgbClr val="FF0000"/>
                        </a:solidFill>
                        <a:effectLst/>
                        <a:latin typeface="Arial" charset="0"/>
                      </a:endParaRPr>
                    </a:p>
                  </a:txBody>
                  <a:tcPr marT="45685" marB="45685" horzOverflow="overflow"/>
                </a:tc>
              </a:tr>
              <a:tr h="27410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smtClean="0">
                          <a:ln>
                            <a:noFill/>
                          </a:ln>
                          <a:effectLst/>
                        </a:rPr>
                        <a:t>20003287</a:t>
                      </a:r>
                      <a:endParaRPr kumimoji="0" lang="en-US" sz="1200" b="0" i="0" u="none" strike="noStrike" cap="none" normalizeH="0" baseline="0" smtClean="0">
                        <a:ln>
                          <a:noFill/>
                        </a:ln>
                        <a:solidFill>
                          <a:schemeClr val="tx1"/>
                        </a:solidFill>
                        <a:effectLst/>
                        <a:latin typeface="Arial" charset="0"/>
                      </a:endParaRPr>
                    </a:p>
                  </a:txBody>
                  <a:tcPr marT="45685" marB="45685"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smtClean="0">
                          <a:ln>
                            <a:noFill/>
                          </a:ln>
                          <a:effectLst/>
                        </a:rPr>
                        <a:t>Redpath</a:t>
                      </a:r>
                      <a:endParaRPr kumimoji="0" lang="en-US" sz="1200" b="0" i="0" u="none" strike="noStrike" cap="none" normalizeH="0" baseline="0" smtClean="0">
                        <a:ln>
                          <a:noFill/>
                        </a:ln>
                        <a:solidFill>
                          <a:schemeClr val="tx1"/>
                        </a:solidFill>
                        <a:effectLst/>
                        <a:latin typeface="Arial" charset="0"/>
                      </a:endParaRPr>
                    </a:p>
                  </a:txBody>
                  <a:tcPr marT="45685" marB="45685"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rPr>
                        <a:t>David</a:t>
                      </a:r>
                      <a:endParaRPr kumimoji="0" lang="en-US" sz="1200" b="0" i="0" u="none" strike="noStrike" cap="none" normalizeH="0" baseline="0" dirty="0" smtClean="0">
                        <a:ln>
                          <a:noFill/>
                        </a:ln>
                        <a:solidFill>
                          <a:schemeClr val="tx1"/>
                        </a:solidFill>
                        <a:effectLst/>
                        <a:latin typeface="Arial" charset="0"/>
                      </a:endParaRPr>
                    </a:p>
                  </a:txBody>
                  <a:tcPr marT="45685" marB="45685"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rPr>
                        <a:t>5 Glendale Ave.</a:t>
                      </a:r>
                      <a:endParaRPr kumimoji="0" lang="en-US" sz="1200" b="0" i="0" u="none" strike="noStrike" cap="none" normalizeH="0" baseline="0" dirty="0" smtClean="0">
                        <a:ln>
                          <a:noFill/>
                        </a:ln>
                        <a:solidFill>
                          <a:schemeClr val="tx1"/>
                        </a:solidFill>
                        <a:effectLst/>
                        <a:latin typeface="Arial" charset="0"/>
                      </a:endParaRPr>
                    </a:p>
                  </a:txBody>
                  <a:tcPr marT="45685" marB="45685" horzOverflow="overflow"/>
                </a:tc>
              </a:tr>
              <a:tr h="27410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smtClean="0">
                          <a:ln>
                            <a:noFill/>
                          </a:ln>
                          <a:effectLst/>
                        </a:rPr>
                        <a:t>20003541</a:t>
                      </a:r>
                      <a:endParaRPr kumimoji="0" lang="en-US" sz="1200" b="0" i="0" u="none" strike="noStrike" cap="none" normalizeH="0" baseline="0" smtClean="0">
                        <a:ln>
                          <a:noFill/>
                        </a:ln>
                        <a:solidFill>
                          <a:schemeClr val="tx1"/>
                        </a:solidFill>
                        <a:effectLst/>
                        <a:latin typeface="Arial" charset="0"/>
                      </a:endParaRPr>
                    </a:p>
                  </a:txBody>
                  <a:tcPr marT="45685" marB="45685"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smtClean="0">
                          <a:ln>
                            <a:noFill/>
                          </a:ln>
                          <a:effectLst/>
                        </a:rPr>
                        <a:t>Groskurth</a:t>
                      </a:r>
                      <a:endParaRPr kumimoji="0" lang="en-US" sz="1200" b="0" i="0" u="none" strike="noStrike" cap="none" normalizeH="0" baseline="0" smtClean="0">
                        <a:ln>
                          <a:noFill/>
                        </a:ln>
                        <a:solidFill>
                          <a:schemeClr val="tx1"/>
                        </a:solidFill>
                        <a:effectLst/>
                        <a:latin typeface="Arial" charset="0"/>
                      </a:endParaRPr>
                    </a:p>
                  </a:txBody>
                  <a:tcPr marT="45685" marB="45685"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rPr>
                        <a:t>Ken</a:t>
                      </a:r>
                      <a:endParaRPr kumimoji="0" lang="en-US" sz="1200" b="0" i="0" u="none" strike="noStrike" cap="none" normalizeH="0" baseline="0" dirty="0" smtClean="0">
                        <a:ln>
                          <a:noFill/>
                        </a:ln>
                        <a:solidFill>
                          <a:schemeClr val="tx1"/>
                        </a:solidFill>
                        <a:effectLst/>
                        <a:latin typeface="Arial" charset="0"/>
                      </a:endParaRPr>
                    </a:p>
                  </a:txBody>
                  <a:tcPr marT="45685" marB="45685"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rPr>
                        <a:t>12 </a:t>
                      </a:r>
                      <a:r>
                        <a:rPr kumimoji="0" lang="en-US" sz="1200" u="none" strike="noStrike" cap="none" normalizeH="0" baseline="0" dirty="0" err="1" smtClean="0">
                          <a:ln>
                            <a:noFill/>
                          </a:ln>
                          <a:effectLst/>
                        </a:rPr>
                        <a:t>Marsdale</a:t>
                      </a:r>
                      <a:r>
                        <a:rPr kumimoji="0" lang="en-US" sz="1200" u="none" strike="noStrike" cap="none" normalizeH="0" baseline="0" dirty="0" smtClean="0">
                          <a:ln>
                            <a:noFill/>
                          </a:ln>
                          <a:effectLst/>
                        </a:rPr>
                        <a:t> Ave.</a:t>
                      </a:r>
                      <a:endParaRPr kumimoji="0" lang="en-US" sz="1200" b="0" i="0" u="none" strike="noStrike" cap="none" normalizeH="0" baseline="0" dirty="0" smtClean="0">
                        <a:ln>
                          <a:noFill/>
                        </a:ln>
                        <a:solidFill>
                          <a:schemeClr val="tx1"/>
                        </a:solidFill>
                        <a:effectLst/>
                        <a:latin typeface="Arial" charset="0"/>
                      </a:endParaRPr>
                    </a:p>
                  </a:txBody>
                  <a:tcPr marT="45685" marB="45685" horzOverflow="overflow"/>
                </a:tc>
              </a:tr>
            </a:tbl>
          </a:graphicData>
        </a:graphic>
      </p:graphicFrame>
      <p:graphicFrame>
        <p:nvGraphicFramePr>
          <p:cNvPr id="141390" name="Group 78"/>
          <p:cNvGraphicFramePr>
            <a:graphicFrameLocks noGrp="1"/>
          </p:cNvGraphicFramePr>
          <p:nvPr/>
        </p:nvGraphicFramePr>
        <p:xfrm>
          <a:off x="4787900" y="4951413"/>
          <a:ext cx="4032250" cy="1646238"/>
        </p:xfrm>
        <a:graphic>
          <a:graphicData uri="http://schemas.openxmlformats.org/drawingml/2006/table">
            <a:tbl>
              <a:tblPr>
                <a:tableStyleId>{2D5ABB26-0587-4C30-8999-92F81FD0307C}</a:tableStyleId>
              </a:tblPr>
              <a:tblGrid>
                <a:gridCol w="863600"/>
                <a:gridCol w="936625"/>
                <a:gridCol w="720725"/>
                <a:gridCol w="1511300"/>
              </a:tblGrid>
              <a:tr h="27437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rPr>
                        <a:t>19981932</a:t>
                      </a:r>
                      <a:endParaRPr kumimoji="0" lang="en-US" sz="1200" b="0" i="0" u="none" strike="noStrike" cap="none" normalizeH="0" baseline="0" dirty="0" smtClean="0">
                        <a:ln>
                          <a:noFill/>
                        </a:ln>
                        <a:solidFill>
                          <a:schemeClr val="tx1"/>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smtClean="0">
                          <a:ln>
                            <a:noFill/>
                          </a:ln>
                          <a:effectLst/>
                        </a:rPr>
                        <a:t>Carol</a:t>
                      </a:r>
                      <a:endParaRPr kumimoji="0" lang="en-US" sz="1200" b="0" i="0" u="none" strike="noStrike" cap="none" normalizeH="0" baseline="0" smtClean="0">
                        <a:ln>
                          <a:noFill/>
                        </a:ln>
                        <a:solidFill>
                          <a:schemeClr val="tx1"/>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smtClean="0">
                          <a:ln>
                            <a:noFill/>
                          </a:ln>
                          <a:effectLst/>
                        </a:rPr>
                        <a:t>Ann</a:t>
                      </a:r>
                      <a:endParaRPr kumimoji="0" lang="en-US" sz="1200" b="0" i="0" u="none" strike="noStrike" cap="none" normalizeH="0" baseline="0" smtClean="0">
                        <a:ln>
                          <a:noFill/>
                        </a:ln>
                        <a:solidFill>
                          <a:schemeClr val="tx1"/>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smtClean="0">
                          <a:ln>
                            <a:noFill/>
                          </a:ln>
                          <a:effectLst/>
                        </a:rPr>
                        <a:t>81 Oakridge Ave.</a:t>
                      </a:r>
                      <a:endParaRPr kumimoji="0" lang="en-US" sz="1200" b="0" i="0" u="none" strike="noStrike" cap="none" normalizeH="0" baseline="0" smtClean="0">
                        <a:ln>
                          <a:noFill/>
                        </a:ln>
                        <a:solidFill>
                          <a:schemeClr val="tx1"/>
                        </a:solidFill>
                        <a:effectLst/>
                        <a:latin typeface="Arial" charset="0"/>
                      </a:endParaRPr>
                    </a:p>
                  </a:txBody>
                  <a:tcPr marT="45729" marB="45729" horzOverflow="overflow"/>
                </a:tc>
              </a:tr>
              <a:tr h="27437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rPr>
                        <a:t>20003541</a:t>
                      </a:r>
                      <a:endParaRPr kumimoji="0" lang="en-US" sz="1200" b="0" i="0" u="none" strike="noStrike" cap="none" normalizeH="0" baseline="0" dirty="0" smtClean="0">
                        <a:ln>
                          <a:noFill/>
                        </a:ln>
                        <a:solidFill>
                          <a:schemeClr val="tx1"/>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err="1" smtClean="0">
                          <a:ln>
                            <a:noFill/>
                          </a:ln>
                          <a:effectLst/>
                        </a:rPr>
                        <a:t>Groskurth</a:t>
                      </a:r>
                      <a:endParaRPr kumimoji="0" lang="en-US" sz="1200" b="0" i="0" u="none" strike="noStrike" cap="none" normalizeH="0" baseline="0" dirty="0" smtClean="0">
                        <a:ln>
                          <a:noFill/>
                        </a:ln>
                        <a:solidFill>
                          <a:schemeClr val="tx1"/>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smtClean="0">
                          <a:ln>
                            <a:noFill/>
                          </a:ln>
                          <a:effectLst/>
                        </a:rPr>
                        <a:t>Ken</a:t>
                      </a:r>
                      <a:endParaRPr kumimoji="0" lang="en-US" sz="1200" b="0" i="0" u="none" strike="noStrike" cap="none" normalizeH="0" baseline="0" smtClean="0">
                        <a:ln>
                          <a:noFill/>
                        </a:ln>
                        <a:solidFill>
                          <a:schemeClr val="tx1"/>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smtClean="0">
                          <a:ln>
                            <a:noFill/>
                          </a:ln>
                          <a:effectLst/>
                        </a:rPr>
                        <a:t>12 Marsdale Ave.</a:t>
                      </a:r>
                      <a:endParaRPr kumimoji="0" lang="en-US" sz="1200" b="0" i="0" u="none" strike="noStrike" cap="none" normalizeH="0" baseline="0" smtClean="0">
                        <a:ln>
                          <a:noFill/>
                        </a:ln>
                        <a:solidFill>
                          <a:schemeClr val="tx1"/>
                        </a:solidFill>
                        <a:effectLst/>
                        <a:latin typeface="Arial" charset="0"/>
                      </a:endParaRPr>
                    </a:p>
                  </a:txBody>
                  <a:tcPr marT="45729" marB="45729" horzOverflow="overflow"/>
                </a:tc>
              </a:tr>
              <a:tr h="27437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rPr>
                        <a:t>19985832</a:t>
                      </a:r>
                      <a:endParaRPr kumimoji="0" lang="en-US" sz="1200" b="0" i="0" u="none" strike="noStrike" cap="none" normalizeH="0" baseline="0" dirty="0" smtClean="0">
                        <a:ln>
                          <a:noFill/>
                        </a:ln>
                        <a:solidFill>
                          <a:schemeClr val="tx1"/>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err="1" smtClean="0">
                          <a:ln>
                            <a:noFill/>
                          </a:ln>
                          <a:effectLst/>
                        </a:rPr>
                        <a:t>Kilji</a:t>
                      </a:r>
                      <a:endParaRPr kumimoji="0" lang="en-US" sz="1200" b="0" i="0" u="none" strike="noStrike" cap="none" normalizeH="0" baseline="0" dirty="0" smtClean="0">
                        <a:ln>
                          <a:noFill/>
                        </a:ln>
                        <a:solidFill>
                          <a:schemeClr val="tx1"/>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rPr>
                        <a:t>Islam</a:t>
                      </a:r>
                      <a:endParaRPr kumimoji="0" lang="en-US" sz="1200" b="0" i="0" u="none" strike="noStrike" cap="none" normalizeH="0" baseline="0" dirty="0" smtClean="0">
                        <a:ln>
                          <a:noFill/>
                        </a:ln>
                        <a:solidFill>
                          <a:schemeClr val="tx1"/>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smtClean="0">
                          <a:ln>
                            <a:noFill/>
                          </a:ln>
                          <a:effectLst/>
                        </a:rPr>
                        <a:t>37 Masterson Ave.</a:t>
                      </a:r>
                      <a:endParaRPr kumimoji="0" lang="en-US" sz="1200" b="0" i="0" u="none" strike="noStrike" cap="none" normalizeH="0" baseline="0" smtClean="0">
                        <a:ln>
                          <a:noFill/>
                        </a:ln>
                        <a:solidFill>
                          <a:schemeClr val="tx1"/>
                        </a:solidFill>
                        <a:effectLst/>
                        <a:latin typeface="Arial" charset="0"/>
                      </a:endParaRPr>
                    </a:p>
                  </a:txBody>
                  <a:tcPr marT="45729" marB="45729" horzOverflow="overflow"/>
                </a:tc>
              </a:tr>
              <a:tr h="27437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smtClean="0">
                          <a:ln>
                            <a:noFill/>
                          </a:ln>
                          <a:effectLst/>
                        </a:rPr>
                        <a:t>20003287</a:t>
                      </a:r>
                      <a:endParaRPr kumimoji="0" lang="en-US" sz="1200" b="0" i="0" u="none" strike="noStrike" cap="none" normalizeH="0" baseline="0" smtClean="0">
                        <a:ln>
                          <a:noFill/>
                        </a:ln>
                        <a:solidFill>
                          <a:schemeClr val="tx1"/>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err="1" smtClean="0">
                          <a:ln>
                            <a:noFill/>
                          </a:ln>
                          <a:effectLst/>
                        </a:rPr>
                        <a:t>Redpath</a:t>
                      </a:r>
                      <a:endParaRPr kumimoji="0" lang="en-US" sz="1200" b="0" i="0" u="none" strike="noStrike" cap="none" normalizeH="0" baseline="0" dirty="0" smtClean="0">
                        <a:ln>
                          <a:noFill/>
                        </a:ln>
                        <a:solidFill>
                          <a:schemeClr val="tx1"/>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rPr>
                        <a:t>David</a:t>
                      </a:r>
                      <a:endParaRPr kumimoji="0" lang="en-US" sz="1200" b="0" i="0" u="none" strike="noStrike" cap="none" normalizeH="0" baseline="0" dirty="0" smtClean="0">
                        <a:ln>
                          <a:noFill/>
                        </a:ln>
                        <a:solidFill>
                          <a:schemeClr val="tx1"/>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rPr>
                        <a:t>5 Glendale Ave.</a:t>
                      </a:r>
                      <a:endParaRPr kumimoji="0" lang="en-US" sz="1200" b="0" i="0" u="none" strike="noStrike" cap="none" normalizeH="0" baseline="0" dirty="0" smtClean="0">
                        <a:ln>
                          <a:noFill/>
                        </a:ln>
                        <a:solidFill>
                          <a:schemeClr val="tx1"/>
                        </a:solidFill>
                        <a:effectLst/>
                        <a:latin typeface="Arial" charset="0"/>
                      </a:endParaRPr>
                    </a:p>
                  </a:txBody>
                  <a:tcPr marT="45729" marB="45729" horzOverflow="overflow"/>
                </a:tc>
              </a:tr>
              <a:tr h="27437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smtClean="0">
                          <a:ln>
                            <a:noFill/>
                          </a:ln>
                          <a:effectLst/>
                        </a:rPr>
                        <a:t>19990253</a:t>
                      </a:r>
                      <a:endParaRPr kumimoji="0" lang="en-US" sz="1200" b="0" i="0" u="none" strike="noStrike" cap="none" normalizeH="0" baseline="0" smtClean="0">
                        <a:ln>
                          <a:noFill/>
                        </a:ln>
                        <a:solidFill>
                          <a:schemeClr val="tx1"/>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err="1" smtClean="0">
                          <a:ln>
                            <a:noFill/>
                          </a:ln>
                          <a:effectLst/>
                        </a:rPr>
                        <a:t>Redpath</a:t>
                      </a:r>
                      <a:endParaRPr kumimoji="0" lang="en-US" sz="1200" b="0" i="0" u="none" strike="noStrike" cap="none" normalizeH="0" baseline="0" dirty="0" smtClean="0">
                        <a:ln>
                          <a:noFill/>
                        </a:ln>
                        <a:solidFill>
                          <a:schemeClr val="tx1"/>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rPr>
                        <a:t>Ruth</a:t>
                      </a:r>
                      <a:endParaRPr kumimoji="0" lang="en-US" sz="1200" b="0" i="0" u="none" strike="noStrike" cap="none" normalizeH="0" baseline="0" dirty="0" smtClean="0">
                        <a:ln>
                          <a:noFill/>
                        </a:ln>
                        <a:solidFill>
                          <a:schemeClr val="tx1"/>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rPr>
                        <a:t>53 Belton Blvd.</a:t>
                      </a:r>
                      <a:endParaRPr kumimoji="0" lang="en-US" sz="1200" b="0" i="0" u="none" strike="noStrike" cap="none" normalizeH="0" baseline="0" dirty="0" smtClean="0">
                        <a:ln>
                          <a:noFill/>
                        </a:ln>
                        <a:solidFill>
                          <a:schemeClr val="tx1"/>
                        </a:solidFill>
                        <a:effectLst/>
                        <a:latin typeface="Arial" charset="0"/>
                      </a:endParaRPr>
                    </a:p>
                  </a:txBody>
                  <a:tcPr marT="45729" marB="45729" horzOverflow="overflow"/>
                </a:tc>
              </a:tr>
              <a:tr h="27437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smtClean="0">
                          <a:ln>
                            <a:noFill/>
                          </a:ln>
                          <a:effectLst/>
                        </a:rPr>
                        <a:t>19991532</a:t>
                      </a:r>
                      <a:endParaRPr kumimoji="0" lang="en-US" sz="1200" b="0" i="0" u="none" strike="noStrike" cap="none" normalizeH="0" baseline="0" smtClean="0">
                        <a:ln>
                          <a:noFill/>
                        </a:ln>
                        <a:solidFill>
                          <a:srgbClr val="FF0000"/>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rPr>
                        <a:t>Stevenson</a:t>
                      </a:r>
                      <a:endParaRPr kumimoji="0" lang="en-US" sz="1200" b="0" i="0" u="none" strike="noStrike" cap="none" normalizeH="0" baseline="0" dirty="0" smtClean="0">
                        <a:ln>
                          <a:noFill/>
                        </a:ln>
                        <a:solidFill>
                          <a:srgbClr val="FF0000"/>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rPr>
                        <a:t>Monica</a:t>
                      </a:r>
                      <a:endParaRPr kumimoji="0" lang="en-US" sz="1200" b="0" i="0" u="none" strike="noStrike" cap="none" normalizeH="0" baseline="0" dirty="0" smtClean="0">
                        <a:ln>
                          <a:noFill/>
                        </a:ln>
                        <a:solidFill>
                          <a:srgbClr val="FF0000"/>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rPr>
                        <a:t>3 </a:t>
                      </a:r>
                      <a:r>
                        <a:rPr kumimoji="0" lang="en-US" sz="1200" u="none" strike="noStrike" cap="none" normalizeH="0" baseline="0" dirty="0" err="1" smtClean="0">
                          <a:ln>
                            <a:noFill/>
                          </a:ln>
                          <a:effectLst/>
                        </a:rPr>
                        <a:t>Glendridge</a:t>
                      </a:r>
                      <a:r>
                        <a:rPr kumimoji="0" lang="en-US" sz="1200" u="none" strike="noStrike" cap="none" normalizeH="0" baseline="0" dirty="0" smtClean="0">
                          <a:ln>
                            <a:noFill/>
                          </a:ln>
                          <a:effectLst/>
                        </a:rPr>
                        <a:t> Ave.</a:t>
                      </a:r>
                      <a:endParaRPr kumimoji="0" lang="en-US" sz="1200" b="0" i="0" u="none" strike="noStrike" cap="none" normalizeH="0" baseline="0" dirty="0" smtClean="0">
                        <a:ln>
                          <a:noFill/>
                        </a:ln>
                        <a:solidFill>
                          <a:srgbClr val="FF0000"/>
                        </a:solidFill>
                        <a:effectLst/>
                        <a:latin typeface="Arial" charset="0"/>
                      </a:endParaRPr>
                    </a:p>
                  </a:txBody>
                  <a:tcPr marT="45729" marB="45729" horzOverflow="overflow"/>
                </a:tc>
              </a:tr>
            </a:tbl>
          </a:graphicData>
        </a:graphic>
      </p:graphicFrame>
      <p:sp>
        <p:nvSpPr>
          <p:cNvPr id="14415" name="Line 115"/>
          <p:cNvSpPr>
            <a:spLocks noChangeShapeType="1"/>
          </p:cNvSpPr>
          <p:nvPr/>
        </p:nvSpPr>
        <p:spPr bwMode="auto">
          <a:xfrm flipH="1">
            <a:off x="3348038" y="4533900"/>
            <a:ext cx="287337" cy="144463"/>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4416" name="Line 116"/>
          <p:cNvSpPr>
            <a:spLocks noChangeShapeType="1"/>
          </p:cNvSpPr>
          <p:nvPr/>
        </p:nvSpPr>
        <p:spPr bwMode="auto">
          <a:xfrm>
            <a:off x="4643438" y="4535488"/>
            <a:ext cx="720725" cy="36036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4417" name="Text Box 117"/>
          <p:cNvSpPr txBox="1">
            <a:spLocks noChangeArrowheads="1"/>
          </p:cNvSpPr>
          <p:nvPr/>
        </p:nvSpPr>
        <p:spPr bwMode="auto">
          <a:xfrm>
            <a:off x="34925" y="4416425"/>
            <a:ext cx="22748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400"/>
              <a:t>Numerically by ID Number</a:t>
            </a:r>
          </a:p>
        </p:txBody>
      </p:sp>
      <p:sp>
        <p:nvSpPr>
          <p:cNvPr id="14418" name="Text Box 118"/>
          <p:cNvSpPr txBox="1">
            <a:spLocks noChangeArrowheads="1"/>
          </p:cNvSpPr>
          <p:nvPr/>
        </p:nvSpPr>
        <p:spPr bwMode="auto">
          <a:xfrm>
            <a:off x="5076825" y="4489450"/>
            <a:ext cx="39639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400"/>
              <a:t>Lexicographically by surname, then given name</a:t>
            </a:r>
          </a:p>
        </p:txBody>
      </p:sp>
      <p:sp>
        <p:nvSpPr>
          <p:cNvPr id="14419" name="TextBox 5"/>
          <p:cNvSpPr txBox="1">
            <a:spLocks noChangeArrowheads="1"/>
          </p:cNvSpPr>
          <p:nvPr/>
        </p:nvSpPr>
        <p:spPr bwMode="auto">
          <a:xfrm>
            <a:off x="179388" y="682849"/>
            <a:ext cx="504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8.1</a:t>
            </a:r>
            <a:endParaRPr lang="en-CA" altLang="en-US" dirty="0"/>
          </a:p>
        </p:txBody>
      </p:sp>
    </p:spTree>
    <p:extLst>
      <p:ext uri="{BB962C8B-B14F-4D97-AF65-F5344CB8AC3E}">
        <p14:creationId xmlns:p14="http://schemas.microsoft.com/office/powerpoint/2010/main" val="4015653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smtClean="0">
                <a:latin typeface="Arial" charset="0"/>
                <a:cs typeface="Arial" charset="0"/>
              </a:rPr>
              <a:t>Definition</a:t>
            </a:r>
          </a:p>
        </p:txBody>
      </p:sp>
      <p:sp>
        <p:nvSpPr>
          <p:cNvPr id="1536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In these topics, we will assume that:</a:t>
            </a:r>
          </a:p>
          <a:p>
            <a:pPr lvl="1"/>
            <a:r>
              <a:rPr lang="en-US" altLang="en-US" smtClean="0">
                <a:latin typeface="Arial" charset="0"/>
                <a:cs typeface="Arial" charset="0"/>
              </a:rPr>
              <a:t>Arrays are to be used for both input and output,</a:t>
            </a:r>
          </a:p>
          <a:p>
            <a:pPr lvl="1"/>
            <a:r>
              <a:rPr lang="en-US" altLang="en-US" smtClean="0">
                <a:latin typeface="Arial" charset="0"/>
                <a:cs typeface="Arial" charset="0"/>
              </a:rPr>
              <a:t>We will focus on sorting objects and leave the more general case of sorting records based on one or more fields as an implementation detail</a:t>
            </a:r>
          </a:p>
        </p:txBody>
      </p:sp>
      <p:sp>
        <p:nvSpPr>
          <p:cNvPr id="15364" name="TextBox 5"/>
          <p:cNvSpPr txBox="1">
            <a:spLocks noChangeArrowheads="1"/>
          </p:cNvSpPr>
          <p:nvPr/>
        </p:nvSpPr>
        <p:spPr bwMode="auto">
          <a:xfrm>
            <a:off x="179388" y="682849"/>
            <a:ext cx="504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8.1</a:t>
            </a:r>
            <a:endParaRPr lang="en-CA" altLang="en-US" dirty="0"/>
          </a:p>
        </p:txBody>
      </p:sp>
    </p:spTree>
    <p:extLst>
      <p:ext uri="{BB962C8B-B14F-4D97-AF65-F5344CB8AC3E}">
        <p14:creationId xmlns:p14="http://schemas.microsoft.com/office/powerpoint/2010/main" val="2931163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smtClean="0">
                <a:latin typeface="Arial" charset="0"/>
                <a:cs typeface="Arial" charset="0"/>
              </a:rPr>
              <a:t>In-place Sorting</a:t>
            </a:r>
          </a:p>
        </p:txBody>
      </p:sp>
      <p:sp>
        <p:nvSpPr>
          <p:cNvPr id="1638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Sorting algorithms may be performed </a:t>
            </a:r>
            <a:r>
              <a:rPr lang="en-US" altLang="en-US" i="1" smtClean="0">
                <a:solidFill>
                  <a:srgbClr val="FF0000"/>
                </a:solidFill>
                <a:latin typeface="Arial" charset="0"/>
                <a:cs typeface="Arial" charset="0"/>
              </a:rPr>
              <a:t>in-place</a:t>
            </a:r>
            <a:r>
              <a:rPr lang="en-US" altLang="en-US" smtClean="0">
                <a:latin typeface="Arial" charset="0"/>
                <a:cs typeface="Arial" charset="0"/>
              </a:rPr>
              <a:t>, that is, with the allocation of at most </a:t>
            </a:r>
            <a:r>
              <a:rPr lang="en-US" altLang="en-US" b="1" smtClean="0">
                <a:latin typeface="Symbol" pitchFamily="18" charset="2"/>
                <a:cs typeface="Arial" charset="0"/>
              </a:rPr>
              <a:t>Q</a:t>
            </a:r>
            <a:r>
              <a:rPr lang="en-US" altLang="en-US" smtClean="0">
                <a:latin typeface="Times New Roman" pitchFamily="18" charset="0"/>
                <a:cs typeface="Arial" charset="0"/>
              </a:rPr>
              <a:t>(1)</a:t>
            </a:r>
            <a:r>
              <a:rPr lang="en-US" altLang="en-US" smtClean="0">
                <a:latin typeface="Arial" charset="0"/>
                <a:cs typeface="Arial" charset="0"/>
              </a:rPr>
              <a:t> additional memory (</a:t>
            </a:r>
            <a:r>
              <a:rPr lang="en-US" altLang="en-US" i="1" smtClean="0">
                <a:latin typeface="Arial" charset="0"/>
                <a:cs typeface="Arial" charset="0"/>
              </a:rPr>
              <a:t>e</a:t>
            </a:r>
            <a:r>
              <a:rPr lang="en-US" altLang="en-US" smtClean="0">
                <a:latin typeface="Arial" charset="0"/>
                <a:cs typeface="Arial" charset="0"/>
              </a:rPr>
              <a:t>.</a:t>
            </a:r>
            <a:r>
              <a:rPr lang="en-US" altLang="en-US" i="1" smtClean="0">
                <a:latin typeface="Arial" charset="0"/>
                <a:cs typeface="Arial" charset="0"/>
              </a:rPr>
              <a:t>g</a:t>
            </a:r>
            <a:r>
              <a:rPr lang="en-US" altLang="en-US" smtClean="0">
                <a:latin typeface="Arial" charset="0"/>
                <a:cs typeface="Arial" charset="0"/>
              </a:rPr>
              <a:t>., fixed number of local variables)</a:t>
            </a:r>
          </a:p>
          <a:p>
            <a:pPr lvl="1"/>
            <a:r>
              <a:rPr lang="en-US" altLang="en-US" smtClean="0">
                <a:latin typeface="Arial" charset="0"/>
                <a:cs typeface="Arial" charset="0"/>
              </a:rPr>
              <a:t>Some definitions of </a:t>
            </a:r>
            <a:r>
              <a:rPr lang="en-US" altLang="en-US" i="1" smtClean="0">
                <a:latin typeface="Arial" charset="0"/>
                <a:cs typeface="Arial" charset="0"/>
              </a:rPr>
              <a:t>in place </a:t>
            </a:r>
            <a:r>
              <a:rPr lang="en-US" altLang="en-US" smtClean="0">
                <a:latin typeface="Arial" charset="0"/>
                <a:cs typeface="Arial" charset="0"/>
              </a:rPr>
              <a:t>as using </a:t>
            </a:r>
            <a:r>
              <a:rPr lang="en-US" altLang="en-US" b="1" smtClean="0">
                <a:latin typeface="Times New Roman" pitchFamily="18" charset="0"/>
                <a:cs typeface="Times New Roman" pitchFamily="18" charset="0"/>
              </a:rPr>
              <a:t>o</a:t>
            </a:r>
            <a:r>
              <a:rPr lang="en-US" altLang="en-US" smtClean="0">
                <a:latin typeface="Times New Roman" pitchFamily="18" charset="0"/>
                <a:cs typeface="Times New Roman" pitchFamily="18" charset="0"/>
              </a:rPr>
              <a:t>(</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a:t>
            </a:r>
            <a:r>
              <a:rPr lang="en-US" altLang="en-US" smtClean="0">
                <a:latin typeface="Arial" charset="0"/>
                <a:cs typeface="Arial" charset="0"/>
              </a:rPr>
              <a:t> memory</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Other sorting algorithms require the allocation of second array of equal size</a:t>
            </a:r>
          </a:p>
          <a:p>
            <a:pPr lvl="1"/>
            <a:r>
              <a:rPr lang="en-US" altLang="en-US" smtClean="0">
                <a:latin typeface="Arial" charset="0"/>
                <a:cs typeface="Arial" charset="0"/>
              </a:rPr>
              <a:t>Requires </a:t>
            </a:r>
            <a:r>
              <a:rPr lang="en-US" altLang="en-US" b="1"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a:t>
            </a:r>
            <a:r>
              <a:rPr lang="en-US" altLang="en-US" smtClean="0">
                <a:latin typeface="Arial" charset="0"/>
                <a:cs typeface="Arial" charset="0"/>
              </a:rPr>
              <a:t> additional memory</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We will prefer in-place sorting algorithms</a:t>
            </a:r>
          </a:p>
        </p:txBody>
      </p:sp>
      <p:sp>
        <p:nvSpPr>
          <p:cNvPr id="16388" name="TextBox 5"/>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8.1.1</a:t>
            </a:r>
            <a:endParaRPr lang="en-CA" altLang="en-US" dirty="0"/>
          </a:p>
        </p:txBody>
      </p:sp>
    </p:spTree>
    <p:extLst>
      <p:ext uri="{BB962C8B-B14F-4D97-AF65-F5344CB8AC3E}">
        <p14:creationId xmlns:p14="http://schemas.microsoft.com/office/powerpoint/2010/main" val="671437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4" desc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00" y="2328863"/>
            <a:ext cx="2330450"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Rectangle 2"/>
          <p:cNvSpPr>
            <a:spLocks noGrp="1" noChangeArrowheads="1"/>
          </p:cNvSpPr>
          <p:nvPr>
            <p:ph type="title"/>
          </p:nvPr>
        </p:nvSpPr>
        <p:spPr/>
        <p:txBody>
          <a:bodyPr/>
          <a:lstStyle/>
          <a:p>
            <a:r>
              <a:rPr lang="en-US" altLang="en-US" smtClean="0">
                <a:latin typeface="Arial" charset="0"/>
                <a:cs typeface="Arial" charset="0"/>
              </a:rPr>
              <a:t>Classifications</a:t>
            </a:r>
          </a:p>
        </p:txBody>
      </p:sp>
      <p:sp>
        <p:nvSpPr>
          <p:cNvPr id="17412"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operations of a sorting algorithm are based on the actions performed:</a:t>
            </a:r>
          </a:p>
          <a:p>
            <a:pPr lvl="1"/>
            <a:endParaRPr lang="en-US" altLang="en-US" smtClean="0">
              <a:latin typeface="Arial" charset="0"/>
              <a:cs typeface="Arial" charset="0"/>
            </a:endParaRPr>
          </a:p>
          <a:p>
            <a:pPr lvl="1"/>
            <a:r>
              <a:rPr lang="en-US" altLang="en-US" smtClean="0">
                <a:latin typeface="Arial" charset="0"/>
                <a:cs typeface="Arial" charset="0"/>
              </a:rPr>
              <a:t>Insertion</a:t>
            </a:r>
          </a:p>
          <a:p>
            <a:pPr lvl="1"/>
            <a:endParaRPr lang="en-US" altLang="en-US" smtClean="0">
              <a:latin typeface="Arial" charset="0"/>
              <a:cs typeface="Arial" charset="0"/>
            </a:endParaRPr>
          </a:p>
          <a:p>
            <a:pPr lvl="1"/>
            <a:r>
              <a:rPr lang="en-US" altLang="en-US" smtClean="0">
                <a:latin typeface="Arial" charset="0"/>
                <a:cs typeface="Arial" charset="0"/>
              </a:rPr>
              <a:t>Exchanging </a:t>
            </a:r>
          </a:p>
          <a:p>
            <a:pPr lvl="1"/>
            <a:endParaRPr lang="en-US" altLang="en-US" smtClean="0">
              <a:latin typeface="Arial" charset="0"/>
              <a:cs typeface="Arial" charset="0"/>
            </a:endParaRPr>
          </a:p>
          <a:p>
            <a:pPr lvl="1"/>
            <a:r>
              <a:rPr lang="en-US" altLang="en-US" smtClean="0">
                <a:latin typeface="Arial" charset="0"/>
                <a:cs typeface="Arial" charset="0"/>
              </a:rPr>
              <a:t>Selection  </a:t>
            </a:r>
          </a:p>
          <a:p>
            <a:pPr lvl="1"/>
            <a:endParaRPr lang="en-US" altLang="en-US" smtClean="0">
              <a:latin typeface="Arial" charset="0"/>
              <a:cs typeface="Arial" charset="0"/>
            </a:endParaRPr>
          </a:p>
          <a:p>
            <a:pPr lvl="1"/>
            <a:r>
              <a:rPr lang="en-US" altLang="en-US" smtClean="0">
                <a:latin typeface="Arial" charset="0"/>
                <a:cs typeface="Arial" charset="0"/>
              </a:rPr>
              <a:t>Merging </a:t>
            </a:r>
          </a:p>
          <a:p>
            <a:pPr lvl="1"/>
            <a:endParaRPr lang="en-US" altLang="en-US" smtClean="0">
              <a:latin typeface="Arial" charset="0"/>
              <a:cs typeface="Arial" charset="0"/>
            </a:endParaRPr>
          </a:p>
          <a:p>
            <a:pPr lvl="1"/>
            <a:r>
              <a:rPr lang="en-US" altLang="en-US" smtClean="0">
                <a:latin typeface="Arial" charset="0"/>
                <a:cs typeface="Arial" charset="0"/>
              </a:rPr>
              <a:t>Distribution </a:t>
            </a:r>
          </a:p>
        </p:txBody>
      </p:sp>
      <p:sp>
        <p:nvSpPr>
          <p:cNvPr id="17413" name="TextBox 5"/>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8.1.2</a:t>
            </a:r>
            <a:endParaRPr lang="en-CA" altLang="en-US" dirty="0"/>
          </a:p>
        </p:txBody>
      </p:sp>
    </p:spTree>
    <p:extLst>
      <p:ext uri="{BB962C8B-B14F-4D97-AF65-F5344CB8AC3E}">
        <p14:creationId xmlns:p14="http://schemas.microsoft.com/office/powerpoint/2010/main" val="76909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smtClean="0">
                <a:latin typeface="Arial" charset="0"/>
                <a:cs typeface="Arial" charset="0"/>
              </a:rPr>
              <a:t>Run-time</a:t>
            </a:r>
          </a:p>
        </p:txBody>
      </p:sp>
      <p:sp>
        <p:nvSpPr>
          <p:cNvPr id="1843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run time of the sorting algorithms we will look at fall into one of three categories:</a:t>
            </a:r>
          </a:p>
          <a:p>
            <a:pPr algn="ctr">
              <a:buFontTx/>
              <a:buNone/>
            </a:pPr>
            <a:r>
              <a:rPr lang="en-US" altLang="en-US" b="1"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     </a:t>
            </a:r>
            <a:r>
              <a:rPr lang="en-US" altLang="en-US" b="1"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 ln(</a:t>
            </a:r>
            <a:r>
              <a:rPr lang="en-US" altLang="en-US" i="1" smtClean="0">
                <a:latin typeface="Times New Roman" pitchFamily="18" charset="0"/>
                <a:cs typeface="Arial" charset="0"/>
              </a:rPr>
              <a:t>n</a:t>
            </a:r>
            <a:r>
              <a:rPr lang="en-US" altLang="en-US" smtClean="0">
                <a:latin typeface="Times New Roman" pitchFamily="18" charset="0"/>
                <a:cs typeface="Arial" charset="0"/>
              </a:rPr>
              <a:t>))     </a:t>
            </a:r>
            <a:r>
              <a:rPr lang="en-US" altLang="en-US" b="1" smtClean="0">
                <a:latin typeface="Times New Roman" pitchFamily="18" charset="0"/>
                <a:cs typeface="Arial" charset="0"/>
              </a:rPr>
              <a:t>O</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baseline="30000" smtClean="0">
                <a:latin typeface="Times New Roman" pitchFamily="18" charset="0"/>
                <a:cs typeface="Arial" charset="0"/>
              </a:rPr>
              <a:t>2</a:t>
            </a:r>
            <a:r>
              <a:rPr lang="en-US" altLang="en-US" smtClean="0">
                <a:latin typeface="Times New Roman" pitchFamily="18" charset="0"/>
                <a:cs typeface="Arial" charset="0"/>
              </a:rPr>
              <a:t>)</a:t>
            </a: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We will examine average- and worst-case scenarios for each algorithm</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 run-time may change significantly based on the scenario</a:t>
            </a:r>
          </a:p>
        </p:txBody>
      </p:sp>
      <p:sp>
        <p:nvSpPr>
          <p:cNvPr id="18436" name="TextBox 5"/>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8.1.3</a:t>
            </a:r>
            <a:endParaRPr lang="en-CA" altLang="en-US" dirty="0"/>
          </a:p>
        </p:txBody>
      </p:sp>
    </p:spTree>
    <p:extLst>
      <p:ext uri="{BB962C8B-B14F-4D97-AF65-F5344CB8AC3E}">
        <p14:creationId xmlns:p14="http://schemas.microsoft.com/office/powerpoint/2010/main" val="3569528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smtClean="0">
                <a:latin typeface="Arial" charset="0"/>
                <a:cs typeface="Arial" charset="0"/>
              </a:rPr>
              <a:t>Run-time</a:t>
            </a:r>
          </a:p>
        </p:txBody>
      </p:sp>
      <p:sp>
        <p:nvSpPr>
          <p:cNvPr id="19459"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 will review the more traditional </a:t>
            </a:r>
            <a:r>
              <a:rPr lang="en-US" altLang="en-US" b="1" dirty="0" smtClean="0">
                <a:latin typeface="Times New Roman" pitchFamily="18" charset="0"/>
                <a:cs typeface="Arial" charset="0"/>
              </a:rPr>
              <a:t>O</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n</a:t>
            </a:r>
            <a:r>
              <a:rPr lang="en-US" altLang="en-US" baseline="30000" dirty="0" smtClean="0">
                <a:latin typeface="Times New Roman" pitchFamily="18" charset="0"/>
                <a:cs typeface="Arial" charset="0"/>
              </a:rPr>
              <a:t>2</a:t>
            </a:r>
            <a:r>
              <a:rPr lang="en-US" altLang="en-US" dirty="0" smtClean="0">
                <a:latin typeface="Times New Roman" pitchFamily="18" charset="0"/>
                <a:cs typeface="Arial" charset="0"/>
              </a:rPr>
              <a:t>)</a:t>
            </a:r>
            <a:r>
              <a:rPr lang="en-US" altLang="en-US" dirty="0" smtClean="0">
                <a:latin typeface="Arial" charset="0"/>
                <a:cs typeface="Arial" charset="0"/>
              </a:rPr>
              <a:t> sorting algorithms:</a:t>
            </a:r>
          </a:p>
          <a:p>
            <a:pPr lvl="1"/>
            <a:r>
              <a:rPr lang="en-US" altLang="en-US" dirty="0" smtClean="0">
                <a:latin typeface="Arial" charset="0"/>
                <a:cs typeface="Arial" charset="0"/>
              </a:rPr>
              <a:t>Insertion sort, Bubble sort</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Some of the faster </a:t>
            </a:r>
            <a:r>
              <a:rPr lang="en-US" altLang="en-US" b="1" dirty="0" smtClean="0">
                <a:latin typeface="Symbol" pitchFamily="18" charset="2"/>
                <a:cs typeface="Arial" charset="0"/>
              </a:rPr>
              <a:t>Q</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 </a:t>
            </a:r>
            <a:r>
              <a:rPr lang="en-US" altLang="en-US" dirty="0" err="1" smtClean="0">
                <a:latin typeface="Times New Roman" pitchFamily="18" charset="0"/>
                <a:cs typeface="Arial" charset="0"/>
              </a:rPr>
              <a:t>ln</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a:t>
            </a:r>
            <a:r>
              <a:rPr lang="en-US" altLang="en-US" dirty="0" smtClean="0">
                <a:latin typeface="Arial" charset="0"/>
                <a:cs typeface="Arial" charset="0"/>
              </a:rPr>
              <a:t> sorting algorithms:</a:t>
            </a:r>
          </a:p>
          <a:p>
            <a:pPr lvl="1"/>
            <a:r>
              <a:rPr lang="en-US" altLang="en-US" dirty="0" smtClean="0">
                <a:latin typeface="Arial" charset="0"/>
                <a:cs typeface="Arial" charset="0"/>
              </a:rPr>
              <a:t>Heap sort</a:t>
            </a:r>
            <a:r>
              <a:rPr lang="en-US" altLang="en-US" smtClean="0">
                <a:latin typeface="Arial" charset="0"/>
                <a:cs typeface="Arial" charset="0"/>
              </a:rPr>
              <a:t>, </a:t>
            </a:r>
            <a:r>
              <a:rPr lang="en-US" altLang="en-US" smtClean="0">
                <a:latin typeface="Arial" charset="0"/>
                <a:cs typeface="Arial" charset="0"/>
              </a:rPr>
              <a:t>Quicksort</a:t>
            </a:r>
            <a:r>
              <a:rPr lang="en-US" altLang="en-US" dirty="0" smtClean="0">
                <a:latin typeface="Arial" charset="0"/>
                <a:cs typeface="Arial" charset="0"/>
              </a:rPr>
              <a:t>, and Merge sort</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And linear-time sorting algorithms</a:t>
            </a:r>
          </a:p>
          <a:p>
            <a:pPr lvl="1"/>
            <a:r>
              <a:rPr lang="en-US" altLang="en-US" dirty="0" smtClean="0">
                <a:latin typeface="Arial" charset="0"/>
                <a:cs typeface="Arial" charset="0"/>
              </a:rPr>
              <a:t>Bucket sort and Radix sort</a:t>
            </a:r>
          </a:p>
          <a:p>
            <a:pPr lvl="1"/>
            <a:r>
              <a:rPr lang="en-US" altLang="en-US" dirty="0" smtClean="0">
                <a:latin typeface="Arial" charset="0"/>
                <a:cs typeface="Arial" charset="0"/>
              </a:rPr>
              <a:t>We must make assumptions about the data</a:t>
            </a:r>
          </a:p>
        </p:txBody>
      </p:sp>
      <p:sp>
        <p:nvSpPr>
          <p:cNvPr id="19460" name="TextBox 5"/>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8.1.3</a:t>
            </a:r>
            <a:endParaRPr lang="en-CA" altLang="en-US" dirty="0"/>
          </a:p>
        </p:txBody>
      </p:sp>
    </p:spTree>
    <p:extLst>
      <p:ext uri="{BB962C8B-B14F-4D97-AF65-F5344CB8AC3E}">
        <p14:creationId xmlns:p14="http://schemas.microsoft.com/office/powerpoint/2010/main" val="3884332394"/>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14208</TotalTime>
  <Words>251</Words>
  <Application>Microsoft Office PowerPoint</Application>
  <PresentationFormat>On-screen Show (4:3)</PresentationFormat>
  <Paragraphs>406</Paragraphs>
  <Slides>32</Slides>
  <Notes>32</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34" baseType="lpstr">
      <vt:lpstr>Custom Design</vt:lpstr>
      <vt:lpstr>Equation</vt:lpstr>
      <vt:lpstr>PowerPoint Presentation</vt:lpstr>
      <vt:lpstr>Outline</vt:lpstr>
      <vt:lpstr>Definition</vt:lpstr>
      <vt:lpstr>Definition</vt:lpstr>
      <vt:lpstr>Definition</vt:lpstr>
      <vt:lpstr>In-place Sorting</vt:lpstr>
      <vt:lpstr>Classifications</vt:lpstr>
      <vt:lpstr>Run-time</vt:lpstr>
      <vt:lpstr>Run-time</vt:lpstr>
      <vt:lpstr>Lower-bound Run-time</vt:lpstr>
      <vt:lpstr>Lower-bound Run-time</vt:lpstr>
      <vt:lpstr>Optimal Sorting Algorithms</vt:lpstr>
      <vt:lpstr>Sub-optimal Sorting Algorithms</vt:lpstr>
      <vt:lpstr>Sub-optimal Sorting Algorithms</vt:lpstr>
      <vt:lpstr>Inversions</vt:lpstr>
      <vt:lpstr>Inversions</vt:lpstr>
      <vt:lpstr>Inversions</vt:lpstr>
      <vt:lpstr>Inversions</vt:lpstr>
      <vt:lpstr>Inversions</vt:lpstr>
      <vt:lpstr>Inversions</vt:lpstr>
      <vt:lpstr>Inversions</vt:lpstr>
      <vt:lpstr>Inversions</vt:lpstr>
      <vt:lpstr>Inversions</vt:lpstr>
      <vt:lpstr>Inversions</vt:lpstr>
      <vt:lpstr>Number of Inversions</vt:lpstr>
      <vt:lpstr>Number of Inversions</vt:lpstr>
      <vt:lpstr>Number of Inversions</vt:lpstr>
      <vt:lpstr>Number of Inversions</vt:lpstr>
      <vt:lpstr>Number of Inversions</vt:lpstr>
      <vt:lpstr>Number of Inversions</vt:lpstr>
      <vt:lpstr>Summary</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1132</cp:revision>
  <dcterms:created xsi:type="dcterms:W3CDTF">2009-09-11T23:00:44Z</dcterms:created>
  <dcterms:modified xsi:type="dcterms:W3CDTF">2014-03-03T19:33:14Z</dcterms:modified>
</cp:coreProperties>
</file>